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98" r:id="rId4"/>
    <p:sldId id="311" r:id="rId5"/>
    <p:sldId id="357" r:id="rId6"/>
    <p:sldId id="364" r:id="rId7"/>
    <p:sldId id="365" r:id="rId8"/>
    <p:sldId id="359" r:id="rId9"/>
    <p:sldId id="362" r:id="rId10"/>
    <p:sldId id="363" r:id="rId11"/>
    <p:sldId id="338" r:id="rId12"/>
    <p:sldId id="339" r:id="rId13"/>
    <p:sldId id="344" r:id="rId14"/>
    <p:sldId id="346" r:id="rId15"/>
    <p:sldId id="349" r:id="rId16"/>
    <p:sldId id="351" r:id="rId17"/>
    <p:sldId id="326" r:id="rId18"/>
    <p:sldId id="366" r:id="rId19"/>
    <p:sldId id="367" r:id="rId20"/>
    <p:sldId id="368" r:id="rId21"/>
    <p:sldId id="369" r:id="rId22"/>
    <p:sldId id="333" r:id="rId23"/>
    <p:sldId id="353" r:id="rId24"/>
    <p:sldId id="354" r:id="rId25"/>
    <p:sldId id="355" r:id="rId26"/>
    <p:sldId id="334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 Chang" initials="WC" lastIdx="6" clrIdx="0">
    <p:extLst>
      <p:ext uri="{19B8F6BF-5375-455C-9EA6-DF929625EA0E}">
        <p15:presenceInfo xmlns:p15="http://schemas.microsoft.com/office/powerpoint/2012/main" userId="Wen Ch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9745" autoAdjust="0"/>
  </p:normalViewPr>
  <p:slideViewPr>
    <p:cSldViewPr>
      <p:cViewPr varScale="1">
        <p:scale>
          <a:sx n="92" d="100"/>
          <a:sy n="92" d="100"/>
        </p:scale>
        <p:origin x="12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31C45-2766-4FF7-A3E1-B70FF4E6350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A706-66B8-433D-BC1B-8666065F3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7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79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: </a:t>
            </a:r>
            <a:r>
              <a:rPr lang="en-US" dirty="0" smtClean="0"/>
              <a:t>TL- Toolkit-</a:t>
            </a:r>
            <a:r>
              <a:rPr lang="en-US" baseline="0" dirty="0" smtClean="0"/>
              <a:t> HRS </a:t>
            </a:r>
            <a:r>
              <a:rPr lang="en-US" baseline="0" smtClean="0"/>
              <a:t>2024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0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A706-66B8-433D-BC1B-8666065F3F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3048000"/>
            <a:ext cx="9448800" cy="10096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638800"/>
            <a:ext cx="11582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z="1800" dirty="0" smtClean="0"/>
              <a:t>Author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019800"/>
            <a:ext cx="11582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Group (</a:t>
            </a:r>
            <a:r>
              <a:rPr lang="en-US" dirty="0" err="1" smtClean="0"/>
              <a:t>DCO,TSG,PDMG</a:t>
            </a:r>
            <a:r>
              <a:rPr lang="en-US" dirty="0" smtClean="0"/>
              <a:t>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B1F0-5035-4F6A-9C9E-8FCCB78974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424" y="6561101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2025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22" y="914400"/>
            <a:ext cx="6783557" cy="16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424" y="6561101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2025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295"/>
            <a:ext cx="3343860" cy="3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rowebint.private.isr.umich.edu/odsporta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048000"/>
            <a:ext cx="9448800" cy="2362200"/>
          </a:xfrm>
        </p:spPr>
        <p:txBody>
          <a:bodyPr/>
          <a:lstStyle/>
          <a:p>
            <a:pPr algn="ctr"/>
            <a:r>
              <a:rPr lang="en-US" sz="4000" dirty="0"/>
              <a:t>Lunch &amp; Learn </a:t>
            </a:r>
            <a:br>
              <a:rPr lang="en-US" sz="4000" dirty="0"/>
            </a:br>
            <a:r>
              <a:rPr lang="en-US" sz="4000" dirty="0"/>
              <a:t>Data Collection Monitoring: Dashboards and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5427518"/>
            <a:ext cx="11582400" cy="3810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dirty="0" err="1"/>
              <a:t>Ruyi</a:t>
            </a:r>
            <a:r>
              <a:rPr lang="en-US" dirty="0"/>
              <a:t> </a:t>
            </a:r>
            <a:r>
              <a:rPr lang="en-US" dirty="0" smtClean="0"/>
              <a:t>Chen, Ji </a:t>
            </a:r>
            <a:r>
              <a:rPr lang="en-US" dirty="0"/>
              <a:t>Qi, Makenna </a:t>
            </a:r>
            <a:r>
              <a:rPr lang="en-US" dirty="0" smtClean="0"/>
              <a:t>Harrison and </a:t>
            </a:r>
            <a:r>
              <a:rPr lang="en-US" dirty="0"/>
              <a:t>Wen Chang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4800" y="5808518"/>
            <a:ext cx="11582400" cy="381000"/>
          </a:xfrm>
        </p:spPr>
        <p:txBody>
          <a:bodyPr/>
          <a:lstStyle/>
          <a:p>
            <a:r>
              <a:rPr lang="en-US" dirty="0"/>
              <a:t>Design, Methodology &amp; Statistical Support</a:t>
            </a:r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04800" y="6189518"/>
            <a:ext cx="11582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May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dirty="0" smtClean="0"/>
              <a:t>Roles </a:t>
            </a:r>
            <a:r>
              <a:rPr lang="en-US" sz="4400" dirty="0"/>
              <a:t>and Benefits of </a:t>
            </a:r>
            <a:r>
              <a:rPr lang="en-US" sz="4400" dirty="0" smtClean="0"/>
              <a:t>Dashboards and Customized </a:t>
            </a:r>
            <a:r>
              <a:rPr lang="en-US" sz="4400" dirty="0"/>
              <a:t>Reports</a:t>
            </a: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Monitor D</a:t>
            </a:r>
            <a:r>
              <a:rPr lang="en-US" dirty="0" smtClean="0"/>
              <a:t>ata </a:t>
            </a:r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P</a:t>
            </a:r>
            <a:r>
              <a:rPr lang="en-US" dirty="0" smtClean="0"/>
              <a:t>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19099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Track production yield</a:t>
            </a:r>
          </a:p>
          <a:p>
            <a:pPr lvl="1" fontAlgn="base"/>
            <a:r>
              <a:rPr lang="en-US" dirty="0" smtClean="0"/>
              <a:t>Interim vs finalized case volume </a:t>
            </a:r>
          </a:p>
          <a:p>
            <a:pPr lvl="1" fontAlgn="base"/>
            <a:r>
              <a:rPr lang="en-US" dirty="0" smtClean="0"/>
              <a:t>Number of completes</a:t>
            </a:r>
          </a:p>
          <a:p>
            <a:pPr lvl="1" fontAlgn="base"/>
            <a:r>
              <a:rPr lang="en-US" dirty="0" smtClean="0"/>
              <a:t>Response rate</a:t>
            </a:r>
            <a:endParaRPr lang="en-US" dirty="0"/>
          </a:p>
          <a:p>
            <a:pPr fontAlgn="base"/>
            <a:r>
              <a:rPr lang="en-US" dirty="0" smtClean="0"/>
              <a:t>Understand survey characteristics and respondent behavior</a:t>
            </a:r>
          </a:p>
          <a:p>
            <a:pPr lvl="1" fontAlgn="base"/>
            <a:r>
              <a:rPr lang="en-US" dirty="0" smtClean="0"/>
              <a:t>Breakoff/Suspends</a:t>
            </a:r>
          </a:p>
          <a:p>
            <a:pPr lvl="1" fontAlgn="base"/>
            <a:r>
              <a:rPr lang="en-US" dirty="0" smtClean="0"/>
              <a:t>Mode switch</a:t>
            </a:r>
          </a:p>
          <a:p>
            <a:pPr lvl="1" fontAlgn="base"/>
            <a:r>
              <a:rPr lang="en-US" dirty="0" smtClean="0"/>
              <a:t>Interview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Monitor Sample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espondents should be representative of the sample/target population</a:t>
            </a:r>
          </a:p>
          <a:p>
            <a:r>
              <a:rPr lang="en-US" dirty="0" smtClean="0"/>
              <a:t>Help detect sample imbalance (e.g. over- or under-representation of key subgroups)</a:t>
            </a:r>
          </a:p>
          <a:p>
            <a:r>
              <a:rPr lang="en-US" dirty="0"/>
              <a:t>I</a:t>
            </a:r>
            <a:r>
              <a:rPr lang="en-US" dirty="0" smtClean="0"/>
              <a:t>nform real-time intervention (e.g. </a:t>
            </a:r>
            <a:r>
              <a:rPr lang="en-US" smtClean="0"/>
              <a:t>responsive design)</a:t>
            </a:r>
            <a:endParaRPr lang="en-US" dirty="0" smtClean="0"/>
          </a:p>
          <a:p>
            <a:r>
              <a:rPr lang="en-US" dirty="0" smtClean="0"/>
              <a:t>Improve the quality of final survey estimates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 smtClean="0"/>
              <a:t>Track Field Staff </a:t>
            </a:r>
            <a:r>
              <a:rPr lang="en-US" dirty="0"/>
              <a:t>E</a:t>
            </a:r>
            <a:r>
              <a:rPr lang="en-US" dirty="0" smtClean="0"/>
              <a:t>ffort </a:t>
            </a:r>
            <a:r>
              <a:rPr lang="en-US" dirty="0"/>
              <a:t>and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752601"/>
            <a:ext cx="10972800" cy="45720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Ensure field staff </a:t>
            </a:r>
            <a:r>
              <a:rPr lang="en-US" dirty="0"/>
              <a:t>have reasonable </a:t>
            </a:r>
            <a:r>
              <a:rPr lang="en-US" dirty="0" smtClean="0"/>
              <a:t>workload</a:t>
            </a:r>
            <a:endParaRPr lang="en-US" dirty="0"/>
          </a:p>
          <a:p>
            <a:pPr fontAlgn="base"/>
            <a:r>
              <a:rPr lang="en-US" dirty="0" smtClean="0"/>
              <a:t>Track the hours charged and contact attempts made at individual level</a:t>
            </a:r>
          </a:p>
          <a:p>
            <a:pPr fontAlgn="base"/>
            <a:r>
              <a:rPr lang="en-US" dirty="0" smtClean="0"/>
              <a:t>Assess effectiveness of production effort</a:t>
            </a:r>
            <a:endParaRPr lang="en-US" dirty="0"/>
          </a:p>
          <a:p>
            <a:pPr lvl="1" fontAlgn="base"/>
            <a:r>
              <a:rPr lang="en-US" dirty="0" smtClean="0"/>
              <a:t>Contact rate</a:t>
            </a:r>
            <a:endParaRPr lang="en-US" dirty="0"/>
          </a:p>
          <a:p>
            <a:pPr lvl="1" fontAlgn="base"/>
            <a:r>
              <a:rPr lang="en-US" dirty="0" smtClean="0"/>
              <a:t>Appointment scheduling and follow up</a:t>
            </a:r>
            <a:endParaRPr lang="en-US" dirty="0"/>
          </a:p>
          <a:p>
            <a:pPr lvl="1" fontAlgn="base"/>
            <a:r>
              <a:rPr lang="en-US" dirty="0"/>
              <a:t>Resistance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/>
              <a:t>Assess the </a:t>
            </a:r>
            <a:r>
              <a:rPr lang="en-US" dirty="0" smtClean="0"/>
              <a:t>Effectiveness </a:t>
            </a:r>
            <a:r>
              <a:rPr lang="en-US"/>
              <a:t>of </a:t>
            </a:r>
            <a:r>
              <a:rPr lang="en-US" smtClean="0"/>
              <a:t>Survey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752600"/>
            <a:ext cx="10972800" cy="4648199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 smtClean="0"/>
              <a:t>Survey project sometimes </a:t>
            </a:r>
            <a:r>
              <a:rPr lang="en-US" dirty="0"/>
              <a:t>incorporate </a:t>
            </a:r>
            <a:r>
              <a:rPr lang="en-US" dirty="0" smtClean="0"/>
              <a:t>new features into data collection, with the hope of improving data collection efficiency or data quality</a:t>
            </a:r>
          </a:p>
          <a:p>
            <a:pPr lvl="1" fontAlgn="base"/>
            <a:r>
              <a:rPr lang="en-US" dirty="0" smtClean="0"/>
              <a:t>Increased TOA</a:t>
            </a:r>
          </a:p>
          <a:p>
            <a:pPr lvl="1" fontAlgn="base"/>
            <a:r>
              <a:rPr lang="en-US" dirty="0" smtClean="0"/>
              <a:t>Different wording of questions</a:t>
            </a:r>
          </a:p>
          <a:p>
            <a:pPr fontAlgn="base"/>
            <a:r>
              <a:rPr lang="en-US" dirty="0" smtClean="0"/>
              <a:t>Conduct experiment to assess the effectiveness of such intervention by randomizing respondents to different conditions </a:t>
            </a:r>
          </a:p>
          <a:p>
            <a:pPr fontAlgn="base"/>
            <a:r>
              <a:rPr lang="en-US" dirty="0" smtClean="0"/>
              <a:t>Customized report developed to demonstrate the result of such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roles and benefits of dashboard and customized report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Common themes across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Monitor data collection progress</a:t>
            </a:r>
          </a:p>
          <a:p>
            <a:pPr lvl="1"/>
            <a:r>
              <a:rPr lang="en-US" dirty="0" smtClean="0"/>
              <a:t>Monitor sample composition</a:t>
            </a:r>
          </a:p>
          <a:p>
            <a:pPr lvl="1"/>
            <a:r>
              <a:rPr lang="en-US" dirty="0" smtClean="0"/>
              <a:t>Track field staff effort and performance</a:t>
            </a:r>
          </a:p>
          <a:p>
            <a:pPr lvl="1"/>
            <a:r>
              <a:rPr lang="en-US" dirty="0" smtClean="0"/>
              <a:t>Assess the effectiveness of survey intervention</a:t>
            </a:r>
          </a:p>
          <a:p>
            <a:endParaRPr lang="en-US" i="1" dirty="0" smtClean="0"/>
          </a:p>
          <a:p>
            <a:r>
              <a:rPr lang="en-US" dirty="0" smtClean="0"/>
              <a:t>Project-specific topics</a:t>
            </a:r>
          </a:p>
          <a:p>
            <a:pPr lvl="1"/>
            <a:r>
              <a:rPr lang="en-US" dirty="0" smtClean="0"/>
              <a:t>Customized reports tailored to unique operational and analytic needs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/>
              <a:t>Data flow, </a:t>
            </a:r>
            <a:r>
              <a:rPr lang="en-US" sz="4800" dirty="0" smtClean="0"/>
              <a:t>Software</a:t>
            </a:r>
            <a:r>
              <a:rPr lang="en-US" sz="4800" dirty="0"/>
              <a:t>, </a:t>
            </a:r>
            <a:r>
              <a:rPr lang="en-US" sz="4800" dirty="0" smtClean="0"/>
              <a:t>Design Features, Visualization Options, and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/>
              <a:t>Data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17</a:t>
            </a:fld>
            <a:endParaRPr lang="en-US"/>
          </a:p>
        </p:txBody>
      </p:sp>
      <p:sp>
        <p:nvSpPr>
          <p:cNvPr id="9" name="Google Shape;165;p26"/>
          <p:cNvSpPr/>
          <p:nvPr/>
        </p:nvSpPr>
        <p:spPr>
          <a:xfrm>
            <a:off x="914667" y="1678600"/>
            <a:ext cx="2181300" cy="12207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Sample Management </a:t>
            </a:r>
            <a:r>
              <a:rPr lang="en-US" sz="1900" dirty="0" smtClean="0"/>
              <a:t>Systems and Other Data Sources</a:t>
            </a:r>
            <a:endParaRPr sz="1500" dirty="0"/>
          </a:p>
        </p:txBody>
      </p:sp>
      <p:sp>
        <p:nvSpPr>
          <p:cNvPr id="10" name="Google Shape;166;p26"/>
          <p:cNvSpPr/>
          <p:nvPr/>
        </p:nvSpPr>
        <p:spPr>
          <a:xfrm>
            <a:off x="3177167" y="2567400"/>
            <a:ext cx="2010900" cy="10953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Data Management</a:t>
            </a:r>
            <a:endParaRPr sz="1900"/>
          </a:p>
        </p:txBody>
      </p:sp>
      <p:sp>
        <p:nvSpPr>
          <p:cNvPr id="11" name="Google Shape;167;p26"/>
          <p:cNvSpPr/>
          <p:nvPr/>
        </p:nvSpPr>
        <p:spPr>
          <a:xfrm>
            <a:off x="5273850" y="3429000"/>
            <a:ext cx="2053500" cy="10323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Summarization and Analysis</a:t>
            </a:r>
            <a:endParaRPr sz="1900" dirty="0"/>
          </a:p>
        </p:txBody>
      </p:sp>
      <p:sp>
        <p:nvSpPr>
          <p:cNvPr id="12" name="Google Shape;168;p26"/>
          <p:cNvSpPr/>
          <p:nvPr/>
        </p:nvSpPr>
        <p:spPr>
          <a:xfrm>
            <a:off x="7566100" y="3506200"/>
            <a:ext cx="1140000" cy="451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Output</a:t>
            </a:r>
            <a:endParaRPr sz="1900"/>
          </a:p>
        </p:txBody>
      </p:sp>
      <p:sp>
        <p:nvSpPr>
          <p:cNvPr id="13" name="Google Shape;169;p26"/>
          <p:cNvSpPr/>
          <p:nvPr/>
        </p:nvSpPr>
        <p:spPr>
          <a:xfrm>
            <a:off x="1219167" y="3043100"/>
            <a:ext cx="1500000" cy="350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SurveyTrak</a:t>
            </a:r>
            <a:endParaRPr sz="1600"/>
          </a:p>
        </p:txBody>
      </p:sp>
      <p:sp>
        <p:nvSpPr>
          <p:cNvPr id="14" name="Google Shape;170;p26"/>
          <p:cNvSpPr/>
          <p:nvPr/>
        </p:nvSpPr>
        <p:spPr>
          <a:xfrm>
            <a:off x="1217567" y="3485567"/>
            <a:ext cx="1500000" cy="350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MSMS</a:t>
            </a:r>
            <a:endParaRPr sz="1600"/>
          </a:p>
        </p:txBody>
      </p:sp>
      <p:sp>
        <p:nvSpPr>
          <p:cNvPr id="15" name="Google Shape;171;p26"/>
          <p:cNvSpPr/>
          <p:nvPr/>
        </p:nvSpPr>
        <p:spPr>
          <a:xfrm>
            <a:off x="1218433" y="3928033"/>
            <a:ext cx="1500000" cy="350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FRED</a:t>
            </a:r>
            <a:endParaRPr sz="1600"/>
          </a:p>
        </p:txBody>
      </p:sp>
      <p:sp>
        <p:nvSpPr>
          <p:cNvPr id="16" name="Google Shape;172;p26"/>
          <p:cNvSpPr/>
          <p:nvPr/>
        </p:nvSpPr>
        <p:spPr>
          <a:xfrm>
            <a:off x="1219233" y="4370500"/>
            <a:ext cx="1500000" cy="350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Tenrox</a:t>
            </a:r>
            <a:endParaRPr sz="1600"/>
          </a:p>
        </p:txBody>
      </p:sp>
      <p:sp>
        <p:nvSpPr>
          <p:cNvPr id="17" name="Google Shape;173;p26"/>
          <p:cNvSpPr/>
          <p:nvPr/>
        </p:nvSpPr>
        <p:spPr>
          <a:xfrm>
            <a:off x="3374133" y="3738400"/>
            <a:ext cx="1580100" cy="3501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Merge</a:t>
            </a:r>
            <a:endParaRPr sz="1600" dirty="0"/>
          </a:p>
        </p:txBody>
      </p:sp>
      <p:sp>
        <p:nvSpPr>
          <p:cNvPr id="18" name="Google Shape;174;p26"/>
          <p:cNvSpPr/>
          <p:nvPr/>
        </p:nvSpPr>
        <p:spPr>
          <a:xfrm>
            <a:off x="3374133" y="4164200"/>
            <a:ext cx="1580100" cy="3501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Aggregate</a:t>
            </a:r>
            <a:endParaRPr sz="1600" dirty="0"/>
          </a:p>
        </p:txBody>
      </p:sp>
      <p:sp>
        <p:nvSpPr>
          <p:cNvPr id="19" name="Google Shape;175;p26"/>
          <p:cNvSpPr/>
          <p:nvPr/>
        </p:nvSpPr>
        <p:spPr>
          <a:xfrm>
            <a:off x="3374133" y="4590000"/>
            <a:ext cx="1580100" cy="3501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Filter</a:t>
            </a:r>
            <a:endParaRPr sz="1600" dirty="0"/>
          </a:p>
        </p:txBody>
      </p:sp>
      <p:sp>
        <p:nvSpPr>
          <p:cNvPr id="20" name="Google Shape;176;p26"/>
          <p:cNvSpPr/>
          <p:nvPr/>
        </p:nvSpPr>
        <p:spPr>
          <a:xfrm>
            <a:off x="3374133" y="5015800"/>
            <a:ext cx="1580100" cy="58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Define Metrics</a:t>
            </a:r>
            <a:endParaRPr sz="1600"/>
          </a:p>
        </p:txBody>
      </p:sp>
      <p:sp>
        <p:nvSpPr>
          <p:cNvPr id="21" name="Google Shape;177;p26"/>
          <p:cNvSpPr/>
          <p:nvPr/>
        </p:nvSpPr>
        <p:spPr>
          <a:xfrm>
            <a:off x="5465667" y="4547600"/>
            <a:ext cx="1660800" cy="619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Descriptive Statistics</a:t>
            </a:r>
            <a:endParaRPr sz="1600"/>
          </a:p>
        </p:txBody>
      </p:sp>
      <p:sp>
        <p:nvSpPr>
          <p:cNvPr id="22" name="Google Shape;178;p26"/>
          <p:cNvSpPr/>
          <p:nvPr/>
        </p:nvSpPr>
        <p:spPr>
          <a:xfrm>
            <a:off x="5456766" y="5236350"/>
            <a:ext cx="1660800" cy="58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Benchmarks</a:t>
            </a:r>
            <a:endParaRPr sz="1600" dirty="0"/>
          </a:p>
        </p:txBody>
      </p:sp>
      <p:sp>
        <p:nvSpPr>
          <p:cNvPr id="23" name="Google Shape;179;p26"/>
          <p:cNvSpPr/>
          <p:nvPr/>
        </p:nvSpPr>
        <p:spPr>
          <a:xfrm>
            <a:off x="7566100" y="3957400"/>
            <a:ext cx="1140000" cy="451200"/>
          </a:xfrm>
          <a:prstGeom prst="rect">
            <a:avLst/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Format</a:t>
            </a:r>
            <a:endParaRPr sz="1900"/>
          </a:p>
        </p:txBody>
      </p:sp>
      <p:cxnSp>
        <p:nvCxnSpPr>
          <p:cNvPr id="24" name="Google Shape;180;p26"/>
          <p:cNvCxnSpPr/>
          <p:nvPr/>
        </p:nvCxnSpPr>
        <p:spPr>
          <a:xfrm>
            <a:off x="2907467" y="2626500"/>
            <a:ext cx="368100" cy="30510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181;p26"/>
          <p:cNvCxnSpPr/>
          <p:nvPr/>
        </p:nvCxnSpPr>
        <p:spPr>
          <a:xfrm>
            <a:off x="5097700" y="3506200"/>
            <a:ext cx="278400" cy="17970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182;p26"/>
          <p:cNvCxnSpPr>
            <a:stCxn id="11" idx="3"/>
          </p:cNvCxnSpPr>
          <p:nvPr/>
        </p:nvCxnSpPr>
        <p:spPr>
          <a:xfrm>
            <a:off x="7327350" y="3945150"/>
            <a:ext cx="355500" cy="990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183;p26"/>
          <p:cNvSpPr/>
          <p:nvPr/>
        </p:nvSpPr>
        <p:spPr>
          <a:xfrm>
            <a:off x="7620100" y="4461400"/>
            <a:ext cx="1032000" cy="3051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Tables</a:t>
            </a:r>
            <a:endParaRPr sz="1600"/>
          </a:p>
        </p:txBody>
      </p:sp>
      <p:sp>
        <p:nvSpPr>
          <p:cNvPr id="28" name="Google Shape;184;p26"/>
          <p:cNvSpPr/>
          <p:nvPr/>
        </p:nvSpPr>
        <p:spPr>
          <a:xfrm>
            <a:off x="7620100" y="4819400"/>
            <a:ext cx="1032000" cy="3051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Visualizations</a:t>
            </a:r>
            <a:endParaRPr sz="900"/>
          </a:p>
        </p:txBody>
      </p:sp>
      <p:sp>
        <p:nvSpPr>
          <p:cNvPr id="29" name="Google Shape;185;p26"/>
          <p:cNvSpPr/>
          <p:nvPr/>
        </p:nvSpPr>
        <p:spPr>
          <a:xfrm>
            <a:off x="7620100" y="5177400"/>
            <a:ext cx="1032000" cy="3501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Interactivity</a:t>
            </a:r>
            <a:endParaRPr sz="1200"/>
          </a:p>
        </p:txBody>
      </p:sp>
      <p:cxnSp>
        <p:nvCxnSpPr>
          <p:cNvPr id="30" name="Google Shape;186;p26"/>
          <p:cNvCxnSpPr/>
          <p:nvPr/>
        </p:nvCxnSpPr>
        <p:spPr>
          <a:xfrm>
            <a:off x="8715233" y="3946033"/>
            <a:ext cx="4935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187;p26"/>
          <p:cNvSpPr/>
          <p:nvPr/>
        </p:nvSpPr>
        <p:spPr>
          <a:xfrm>
            <a:off x="9199933" y="3685733"/>
            <a:ext cx="1140000" cy="4512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Deploy</a:t>
            </a:r>
            <a:endParaRPr sz="1900"/>
          </a:p>
        </p:txBody>
      </p:sp>
      <p:sp>
        <p:nvSpPr>
          <p:cNvPr id="32" name="Google Shape;190;p26"/>
          <p:cNvSpPr/>
          <p:nvPr/>
        </p:nvSpPr>
        <p:spPr>
          <a:xfrm>
            <a:off x="9253925" y="4228100"/>
            <a:ext cx="1032000" cy="11505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Share with project on Report Portal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78;p26"/>
          <p:cNvSpPr/>
          <p:nvPr/>
        </p:nvSpPr>
        <p:spPr>
          <a:xfrm>
            <a:off x="5465667" y="5888200"/>
            <a:ext cx="1660800" cy="58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Projections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222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295400"/>
            <a:ext cx="10972800" cy="5105400"/>
          </a:xfrm>
        </p:spPr>
        <p:txBody>
          <a:bodyPr>
            <a:noAutofit/>
          </a:bodyPr>
          <a:lstStyle/>
          <a:p>
            <a:pPr marL="457200" lvl="0" indent="-349250" fontAlgn="base">
              <a:buSzPts val="1900"/>
              <a:buFont typeface="Arial" panose="020B0604020202020204" pitchFamily="34" charset="0"/>
              <a:buChar char="●"/>
            </a:pPr>
            <a:r>
              <a:rPr lang="en-US" sz="2700" dirty="0"/>
              <a:t>R (Shiny &amp; Markdown)</a:t>
            </a:r>
          </a:p>
          <a:p>
            <a:pPr marL="965200" lvl="1" indent="-457200" fontAlgn="base">
              <a:buSzPts val="1900"/>
            </a:pPr>
            <a:r>
              <a:rPr lang="en-US" sz="2000" dirty="0"/>
              <a:t>R Shiny is an open-source package in R that allows users to build interactive web applications</a:t>
            </a:r>
          </a:p>
          <a:p>
            <a:pPr marL="965200" lvl="1" indent="-457200" fontAlgn="base">
              <a:buSzPts val="1900"/>
            </a:pPr>
            <a:r>
              <a:rPr lang="en-US" sz="2000" dirty="0"/>
              <a:t>R Markdown is an open-source package in R which uses markdown syntax to build reports by combining code, analysis, and text into a single document</a:t>
            </a:r>
          </a:p>
          <a:p>
            <a:pPr marL="965200" lvl="1" indent="-457200" fontAlgn="base">
              <a:buSzPts val="1900"/>
            </a:pPr>
            <a:r>
              <a:rPr lang="en-US" sz="2000" dirty="0"/>
              <a:t>Current Project(s): HRS, PSID, </a:t>
            </a:r>
            <a:r>
              <a:rPr lang="en-US" sz="2000" dirty="0" smtClean="0"/>
              <a:t>ANES</a:t>
            </a:r>
            <a:endParaRPr lang="en-US" sz="2000" dirty="0"/>
          </a:p>
          <a:p>
            <a:pPr marL="457200" lvl="0" indent="-349250" fontAlgn="base">
              <a:buSzPts val="1900"/>
              <a:buFont typeface="Arial" panose="020B0604020202020204" pitchFamily="34" charset="0"/>
              <a:buChar char="●"/>
            </a:pPr>
            <a:r>
              <a:rPr lang="en-US" sz="2700" dirty="0" smtClean="0"/>
              <a:t>Excel</a:t>
            </a:r>
          </a:p>
          <a:p>
            <a:pPr marL="850900" lvl="1" indent="-342900" fontAlgn="base">
              <a:buSzPts val="1900"/>
            </a:pPr>
            <a:r>
              <a:rPr lang="en-US" sz="2000" dirty="0"/>
              <a:t>Current Project(s): </a:t>
            </a:r>
            <a:r>
              <a:rPr lang="en-US" sz="2000" dirty="0" smtClean="0"/>
              <a:t>HRS, DAWN</a:t>
            </a:r>
            <a:endParaRPr lang="en-US" sz="2000" dirty="0"/>
          </a:p>
          <a:p>
            <a:pPr marL="457200" lvl="0" indent="-349250" fontAlgn="base">
              <a:buSzPts val="1900"/>
              <a:buFont typeface="Arial" panose="020B0604020202020204" pitchFamily="34" charset="0"/>
              <a:buChar char="●"/>
            </a:pPr>
            <a:r>
              <a:rPr lang="en-US" sz="2700" dirty="0" smtClean="0"/>
              <a:t>SSRS</a:t>
            </a:r>
          </a:p>
          <a:p>
            <a:pPr marL="908050" lvl="1" indent="-342900">
              <a:spcBef>
                <a:spcPts val="0"/>
              </a:spcBef>
              <a:buSzPts val="1900"/>
            </a:pPr>
            <a:r>
              <a:rPr lang="en-US" sz="2000" dirty="0"/>
              <a:t>SQL Server Reporting Services (SSRS) is a server-based reporting tool from Microsoft that allows users to design, generate, and manage paginated reports, providing comprehensive data insights with a broad range of visualization options and flexible delivery formats</a:t>
            </a:r>
          </a:p>
          <a:p>
            <a:pPr marL="908050" lvl="1" indent="-342900">
              <a:spcBef>
                <a:spcPts val="0"/>
              </a:spcBef>
              <a:buSzPts val="1900"/>
            </a:pPr>
            <a:r>
              <a:rPr lang="en-US" sz="2000" dirty="0"/>
              <a:t>Current Project(s): </a:t>
            </a:r>
            <a:r>
              <a:rPr lang="en-US" sz="2000" dirty="0" smtClean="0"/>
              <a:t>STARRS, PSID</a:t>
            </a:r>
            <a:endParaRPr lang="en-US" sz="2000" dirty="0"/>
          </a:p>
          <a:p>
            <a:pPr marL="508000" lvl="1" indent="0" fontAlgn="base">
              <a:buSzPts val="1900"/>
              <a:buNone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 smtClean="0"/>
              <a:t>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752601"/>
            <a:ext cx="10972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Tables</a:t>
            </a:r>
          </a:p>
          <a:p>
            <a:pPr lvl="2"/>
            <a:r>
              <a:rPr lang="en-US" dirty="0"/>
              <a:t>Users can use drop-down </a:t>
            </a:r>
            <a:r>
              <a:rPr lang="en-US" dirty="0" smtClean="0"/>
              <a:t>menus or searches </a:t>
            </a:r>
            <a:r>
              <a:rPr lang="en-US" dirty="0"/>
              <a:t>to filter tables by selected sub-groups</a:t>
            </a:r>
          </a:p>
          <a:p>
            <a:pPr lvl="3"/>
            <a:r>
              <a:rPr lang="en-US" dirty="0"/>
              <a:t>Examples: Date, PSU, Release, Mode, Experimental Conditions,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Users can sort tables by the values of a chosen column (numerical order, alphabetically)</a:t>
            </a:r>
          </a:p>
          <a:p>
            <a:pPr lvl="2"/>
            <a:r>
              <a:rPr lang="en-US" dirty="0" smtClean="0"/>
              <a:t>Download buttons</a:t>
            </a:r>
          </a:p>
          <a:p>
            <a:pPr lvl="1"/>
            <a:r>
              <a:rPr lang="en-US" dirty="0" smtClean="0"/>
              <a:t>Figures</a:t>
            </a:r>
          </a:p>
          <a:p>
            <a:pPr lvl="2"/>
            <a:r>
              <a:rPr lang="en-US" dirty="0" smtClean="0"/>
              <a:t>Interactive filters can also be applied to figures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ooltips</a:t>
            </a:r>
          </a:p>
          <a:p>
            <a:r>
              <a:rPr lang="en-US" dirty="0" smtClean="0"/>
              <a:t>Demo (ANES Pre-Election Dashboard)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Dashboards and customized reports </a:t>
            </a:r>
            <a:endParaRPr lang="en-US" dirty="0" smtClean="0"/>
          </a:p>
          <a:p>
            <a:r>
              <a:rPr lang="en-US" dirty="0" smtClean="0"/>
              <a:t>The role </a:t>
            </a:r>
            <a:r>
              <a:rPr lang="en-US" dirty="0"/>
              <a:t>and </a:t>
            </a:r>
            <a:r>
              <a:rPr lang="en-US" dirty="0" smtClean="0"/>
              <a:t>benefits </a:t>
            </a:r>
            <a:r>
              <a:rPr lang="en-US" dirty="0"/>
              <a:t>of </a:t>
            </a:r>
            <a:r>
              <a:rPr lang="en-US" dirty="0" smtClean="0"/>
              <a:t>dashboards </a:t>
            </a:r>
            <a:r>
              <a:rPr lang="en-US" dirty="0"/>
              <a:t>and </a:t>
            </a:r>
            <a:r>
              <a:rPr lang="en-US" dirty="0" smtClean="0"/>
              <a:t>customized reports</a:t>
            </a:r>
            <a:endParaRPr lang="en-US" dirty="0"/>
          </a:p>
          <a:p>
            <a:r>
              <a:rPr lang="en-US" dirty="0"/>
              <a:t>Data flow, software, design </a:t>
            </a:r>
            <a:r>
              <a:rPr lang="en-US" dirty="0" smtClean="0"/>
              <a:t>features, visualization options, and </a:t>
            </a:r>
            <a:r>
              <a:rPr lang="en-US" dirty="0"/>
              <a:t>distribution </a:t>
            </a:r>
            <a:endParaRPr lang="en-US" dirty="0" smtClean="0"/>
          </a:p>
          <a:p>
            <a:r>
              <a:rPr lang="en-US" dirty="0" smtClean="0"/>
              <a:t>Other measures 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752601"/>
            <a:ext cx="10972800" cy="4572000"/>
          </a:xfrm>
        </p:spPr>
        <p:txBody>
          <a:bodyPr>
            <a:normAutofit/>
          </a:bodyPr>
          <a:lstStyle/>
          <a:p>
            <a:pPr lvl="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/>
              <a:t>Distributed on ODS Report Portal: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https://srowebint.private.isr.umich.edu/odsportal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/</a:t>
            </a:r>
            <a:endParaRPr lang="en-US" u="sng" dirty="0" smtClean="0">
              <a:solidFill>
                <a:schemeClr val="hlink"/>
              </a:solidFill>
            </a:endParaRPr>
          </a:p>
          <a:p>
            <a:pPr lvl="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20</a:t>
            </a:fld>
            <a:endParaRPr lang="en-US"/>
          </a:p>
        </p:txBody>
      </p:sp>
      <p:pic>
        <p:nvPicPr>
          <p:cNvPr id="5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745" y="3124200"/>
            <a:ext cx="10972800" cy="2452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9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Other measures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Response Rates and Data 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475"/>
            <a:ext cx="10972800" cy="4937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Response Rates are typically used as a data quality measure</a:t>
            </a:r>
          </a:p>
          <a:p>
            <a:r>
              <a:rPr lang="en-US" sz="2800" dirty="0" smtClean="0"/>
              <a:t>However, empirical research suggests weak relationship between (non)response rate and nonresponse bias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9" y="2751796"/>
            <a:ext cx="5289382" cy="339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1600" y="4059850"/>
            <a:ext cx="2152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Groves &amp; </a:t>
            </a:r>
            <a:r>
              <a:rPr lang="en-US" sz="1400" dirty="0" err="1" smtClean="0"/>
              <a:t>Peytcheva</a:t>
            </a:r>
            <a:r>
              <a:rPr lang="en-US" sz="1400" dirty="0" smtClean="0"/>
              <a:t> (2008)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289969"/>
            <a:ext cx="9753600" cy="24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Robert M. Groves, Emilia </a:t>
            </a:r>
            <a:r>
              <a:rPr lang="en-US" sz="1000" dirty="0" err="1"/>
              <a:t>Peytcheva</a:t>
            </a:r>
            <a:r>
              <a:rPr lang="en-US" sz="1000" dirty="0"/>
              <a:t>, The Impact of Nonresponse Rates on Nonresponse Bias: A Meta-Analysis, </a:t>
            </a:r>
            <a:r>
              <a:rPr lang="en-US" sz="1000" i="1" dirty="0"/>
              <a:t>Public Opinion Quarterly</a:t>
            </a:r>
            <a:r>
              <a:rPr lang="en-US" sz="1000" dirty="0"/>
              <a:t>, Volume 72, Issue 2, Summer 2008, Pages </a:t>
            </a:r>
            <a:r>
              <a:rPr lang="en-US" sz="1000" dirty="0" smtClean="0"/>
              <a:t>167–89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0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Response Rates and Data 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475"/>
            <a:ext cx="10972800" cy="4937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measures of data quality in surveys:</a:t>
            </a:r>
          </a:p>
          <a:p>
            <a:pPr lvl="1"/>
            <a:r>
              <a:rPr lang="en-US" dirty="0" smtClean="0"/>
              <a:t>(Coefficient of variation of) Sub-group response rates</a:t>
            </a:r>
          </a:p>
          <a:p>
            <a:pPr lvl="1"/>
            <a:r>
              <a:rPr lang="en-US" dirty="0" smtClean="0"/>
              <a:t>R-Indicators</a:t>
            </a:r>
          </a:p>
          <a:p>
            <a:pPr lvl="1"/>
            <a:r>
              <a:rPr lang="en-US" dirty="0" smtClean="0"/>
              <a:t>Coefficient of variation of response propensities/weights</a:t>
            </a:r>
          </a:p>
          <a:p>
            <a:pPr lvl="1"/>
            <a:r>
              <a:rPr lang="en-US" dirty="0" smtClean="0"/>
              <a:t>Fraction of Missing Information</a:t>
            </a:r>
          </a:p>
          <a:p>
            <a:pPr lvl="1"/>
            <a:r>
              <a:rPr lang="en-US" dirty="0" smtClean="0"/>
              <a:t>Measures of selection/nonresponse bias</a:t>
            </a:r>
          </a:p>
          <a:p>
            <a:pPr lvl="2"/>
            <a:r>
              <a:rPr lang="en-US" dirty="0" smtClean="0"/>
              <a:t>Standardized Measure </a:t>
            </a:r>
            <a:r>
              <a:rPr lang="en-US" dirty="0"/>
              <a:t>of </a:t>
            </a:r>
            <a:r>
              <a:rPr lang="en-US" dirty="0" smtClean="0"/>
              <a:t>Unadjusted Bias (SMUB)</a:t>
            </a:r>
          </a:p>
          <a:p>
            <a:pPr lvl="2"/>
            <a:r>
              <a:rPr lang="en-US" dirty="0" smtClean="0"/>
              <a:t>Measure </a:t>
            </a:r>
            <a:r>
              <a:rPr lang="en-US" dirty="0"/>
              <a:t>of Unadjusted Bias for a </a:t>
            </a:r>
            <a:r>
              <a:rPr lang="en-US" dirty="0" smtClean="0"/>
              <a:t>Proportion (MUBP)</a:t>
            </a:r>
          </a:p>
          <a:p>
            <a:pPr lvl="2"/>
            <a:r>
              <a:rPr lang="en-US" dirty="0" smtClean="0"/>
              <a:t>Standardized Measure </a:t>
            </a:r>
            <a:r>
              <a:rPr lang="en-US" dirty="0"/>
              <a:t>of A</a:t>
            </a:r>
            <a:r>
              <a:rPr lang="en-US" dirty="0" smtClean="0"/>
              <a:t>djusted Bias (SMAB)</a:t>
            </a:r>
          </a:p>
          <a:p>
            <a:pPr lvl="2"/>
            <a:r>
              <a:rPr lang="en-US" dirty="0"/>
              <a:t>Measure of </a:t>
            </a:r>
            <a:r>
              <a:rPr lang="en-US" dirty="0" smtClean="0"/>
              <a:t>Adjusted </a:t>
            </a:r>
            <a:r>
              <a:rPr lang="en-US" dirty="0"/>
              <a:t>Bias for a Proportion (</a:t>
            </a:r>
            <a:r>
              <a:rPr lang="en-US" dirty="0" smtClean="0"/>
              <a:t>MABP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Some groups at </a:t>
            </a:r>
            <a:r>
              <a:rPr lang="en-US" dirty="0"/>
              <a:t>SRC (Future of Surveys initiatives) </a:t>
            </a:r>
            <a:r>
              <a:rPr lang="en-US" dirty="0" smtClean="0"/>
              <a:t>are currently working on this issue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Interviewer Data Quality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417638"/>
            <a:ext cx="109728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</a:t>
            </a:r>
            <a:r>
              <a:rPr lang="en-US" dirty="0"/>
              <a:t>Audit Trail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Raw indicators </a:t>
            </a:r>
          </a:p>
          <a:p>
            <a:pPr lvl="1"/>
            <a:r>
              <a:rPr lang="en-US" dirty="0" smtClean="0"/>
              <a:t>Average time spent on survey questions</a:t>
            </a:r>
          </a:p>
          <a:p>
            <a:pPr lvl="1"/>
            <a:r>
              <a:rPr lang="en-US" dirty="0" smtClean="0"/>
              <a:t>Frequency of using help screens</a:t>
            </a:r>
          </a:p>
          <a:p>
            <a:pPr lvl="1"/>
            <a:r>
              <a:rPr lang="en-US" dirty="0" smtClean="0"/>
              <a:t>Recording remarks</a:t>
            </a:r>
          </a:p>
          <a:p>
            <a:pPr lvl="1"/>
            <a:r>
              <a:rPr lang="en-US" dirty="0" smtClean="0"/>
              <a:t>Checking errors</a:t>
            </a:r>
          </a:p>
          <a:p>
            <a:pPr lvl="1"/>
            <a:r>
              <a:rPr lang="en-US" dirty="0" smtClean="0"/>
              <a:t>Backing up during the interview</a:t>
            </a:r>
          </a:p>
          <a:p>
            <a:pPr lvl="1"/>
            <a:r>
              <a:rPr lang="en-US" dirty="0" smtClean="0"/>
              <a:t>Frequency of “don’t know” and “refuse” responses.</a:t>
            </a:r>
          </a:p>
          <a:p>
            <a:r>
              <a:rPr lang="en-US" dirty="0"/>
              <a:t>3</a:t>
            </a:r>
            <a:r>
              <a:rPr lang="en-US" dirty="0" smtClean="0"/>
              <a:t> factors: Too fast, Many Error Checks, Many DK/RF (NSFG </a:t>
            </a:r>
            <a:r>
              <a:rPr lang="en-US" dirty="0"/>
              <a:t>and </a:t>
            </a:r>
            <a:r>
              <a:rPr lang="en-US" dirty="0" smtClean="0"/>
              <a:t>HRS)</a:t>
            </a:r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1201400" cy="808038"/>
          </a:xfrm>
        </p:spPr>
        <p:txBody>
          <a:bodyPr>
            <a:noAutofit/>
          </a:bodyPr>
          <a:lstStyle/>
          <a:p>
            <a:pPr algn="l" fontAlgn="base"/>
            <a:r>
              <a:rPr lang="en-US" sz="3600" dirty="0" smtClean="0"/>
              <a:t>Propensity-Adjusted Interviewer Performance (PAIP) scores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600200"/>
            <a:ext cx="10972800" cy="4724401"/>
          </a:xfrm>
        </p:spPr>
        <p:txBody>
          <a:bodyPr>
            <a:normAutofit/>
          </a:bodyPr>
          <a:lstStyle/>
          <a:p>
            <a:r>
              <a:rPr lang="en-US" dirty="0" smtClean="0"/>
              <a:t>Incorporating model-based expectations of the difficulty of the tasks (West &amp; Groves, 2013)</a:t>
            </a:r>
          </a:p>
          <a:p>
            <a:pPr lvl="1"/>
            <a:r>
              <a:rPr lang="en-US" dirty="0" smtClean="0"/>
              <a:t>Interview Completion</a:t>
            </a:r>
          </a:p>
          <a:p>
            <a:pPr lvl="2"/>
            <a:r>
              <a:rPr lang="en-US" dirty="0" smtClean="0"/>
              <a:t>For each active case, available </a:t>
            </a:r>
            <a:r>
              <a:rPr lang="en-US" dirty="0" err="1" smtClean="0"/>
              <a:t>paradata</a:t>
            </a:r>
            <a:r>
              <a:rPr lang="en-US" dirty="0" smtClean="0"/>
              <a:t> is used to estimate the likelihood of completing the survey on the next contact </a:t>
            </a:r>
          </a:p>
          <a:p>
            <a:pPr lvl="2"/>
            <a:r>
              <a:rPr lang="en-US" dirty="0" smtClean="0"/>
              <a:t>Higher credit when completing interviews with more difficult cases</a:t>
            </a:r>
          </a:p>
          <a:p>
            <a:pPr lvl="2"/>
            <a:r>
              <a:rPr lang="en-US" dirty="0" smtClean="0"/>
              <a:t>Higher penalties for failure with easy cases</a:t>
            </a:r>
          </a:p>
          <a:p>
            <a:pPr lvl="1"/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108542"/>
            <a:ext cx="111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WEST, B. T., &amp; GROVES, R. M. (2013). A PROPENSITY-ADJUSTED INTERVIEWER PERFORMANCE INDICATOR. </a:t>
            </a:r>
            <a:r>
              <a:rPr lang="en-US" sz="1000" i="1" dirty="0"/>
              <a:t>The Public Opinion Quarterly</a:t>
            </a:r>
            <a:r>
              <a:rPr lang="en-US" sz="1000" dirty="0"/>
              <a:t>, </a:t>
            </a:r>
            <a:r>
              <a:rPr lang="en-US" sz="1000" i="1" dirty="0"/>
              <a:t>77</a:t>
            </a:r>
            <a:r>
              <a:rPr lang="en-US" sz="1000" dirty="0"/>
              <a:t>(1), 352–374. http://www.jstor.org/stable/24545801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98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BB5CE9-F912-05D8-D7FF-569C50DB2918}"/>
              </a:ext>
            </a:extLst>
          </p:cNvPr>
          <p:cNvSpPr txBox="1">
            <a:spLocks/>
          </p:cNvSpPr>
          <p:nvPr/>
        </p:nvSpPr>
        <p:spPr>
          <a:xfrm>
            <a:off x="609600" y="2971800"/>
            <a:ext cx="10972800" cy="3154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274C"/>
                </a:solidFill>
              </a:rPr>
              <a:t>Thank you!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74C"/>
                </a:solidFill>
              </a:rPr>
              <a:t>What questions do you have?</a:t>
            </a:r>
          </a:p>
          <a:p>
            <a:pPr marL="0" indent="0">
              <a:buNone/>
            </a:pPr>
            <a:endParaRPr lang="en-US" dirty="0">
              <a:solidFill>
                <a:srgbClr val="00274C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74C"/>
                </a:solidFill>
              </a:rPr>
              <a:t>Next Lunch &amp; Learn</a:t>
            </a:r>
            <a:r>
              <a:rPr lang="en-US" sz="2800" dirty="0">
                <a:solidFill>
                  <a:srgbClr val="00274C"/>
                </a:solidFill>
              </a:rPr>
              <a:t>: </a:t>
            </a:r>
            <a:r>
              <a:rPr lang="en-US" sz="2800" dirty="0" smtClean="0">
                <a:solidFill>
                  <a:srgbClr val="00274C"/>
                </a:solidFill>
              </a:rPr>
              <a:t>June 3 (Tuesday)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74C"/>
                </a:solidFill>
              </a:rPr>
              <a:t>Mapping and Geocoding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/>
              <a:t>Dashboards and customized reports</a:t>
            </a:r>
            <a:endParaRPr lang="en-US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Car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5" y="1600200"/>
            <a:ext cx="681113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</p:spPr>
        <p:txBody>
          <a:bodyPr>
            <a:normAutofit/>
          </a:bodyPr>
          <a:lstStyle/>
          <a:p>
            <a:r>
              <a:rPr lang="en-US" sz="3000" dirty="0"/>
              <a:t>P</a:t>
            </a:r>
            <a:r>
              <a:rPr lang="en-US" sz="3000" dirty="0" smtClean="0"/>
              <a:t>rovide </a:t>
            </a:r>
            <a:r>
              <a:rPr lang="en-US" sz="3000" dirty="0"/>
              <a:t>at-a-glance views of key performance </a:t>
            </a:r>
            <a:r>
              <a:rPr lang="en-US" sz="3000" dirty="0" smtClean="0"/>
              <a:t>indicators relevant </a:t>
            </a:r>
            <a:r>
              <a:rPr lang="en-US" sz="3000" dirty="0"/>
              <a:t>to production </a:t>
            </a:r>
            <a:r>
              <a:rPr lang="en-US" sz="3000" dirty="0" smtClean="0"/>
              <a:t>monitoring</a:t>
            </a:r>
          </a:p>
          <a:p>
            <a:r>
              <a:rPr lang="en-US" sz="3000" dirty="0"/>
              <a:t>Based on </a:t>
            </a:r>
            <a:r>
              <a:rPr lang="en-US" sz="3000" dirty="0" err="1"/>
              <a:t>paradata</a:t>
            </a:r>
            <a:r>
              <a:rPr lang="en-US" sz="3000" dirty="0"/>
              <a:t> to monitor indicators on costs of interviews, response rates, and non-response error </a:t>
            </a:r>
            <a:r>
              <a:rPr lang="en-US" sz="3000" dirty="0" smtClean="0"/>
              <a:t>in survey statistics</a:t>
            </a:r>
            <a:endParaRPr lang="en-US" sz="3000" dirty="0"/>
          </a:p>
          <a:p>
            <a:pPr lvl="1"/>
            <a:r>
              <a:rPr lang="en-US" sz="2000" dirty="0" err="1" smtClean="0"/>
              <a:t>Paradata</a:t>
            </a:r>
            <a:endParaRPr lang="en-US" sz="2000" dirty="0" smtClean="0"/>
          </a:p>
          <a:p>
            <a:pPr lvl="2"/>
            <a:r>
              <a:rPr lang="en-US" sz="1600" dirty="0" smtClean="0"/>
              <a:t>Automatic data collected about the survey data collection process</a:t>
            </a:r>
          </a:p>
          <a:p>
            <a:pPr lvl="2"/>
            <a:r>
              <a:rPr lang="en-US" sz="1600" dirty="0" smtClean="0"/>
              <a:t>Captured during computer-assisted data collection</a:t>
            </a:r>
          </a:p>
          <a:p>
            <a:pPr lvl="2"/>
            <a:r>
              <a:rPr lang="en-US" sz="1600" dirty="0" smtClean="0"/>
              <a:t>Includes call records, interviewer observations, time stamps, keystroke data, travel and expense information, and other data captured during the process. (</a:t>
            </a:r>
            <a:r>
              <a:rPr lang="en-US" sz="1600" dirty="0" err="1" smtClean="0"/>
              <a:t>Kreuter</a:t>
            </a:r>
            <a:r>
              <a:rPr lang="en-US" sz="1600" dirty="0" smtClean="0"/>
              <a:t> et al, 2010)</a:t>
            </a:r>
          </a:p>
          <a:p>
            <a:r>
              <a:rPr lang="en-US" sz="3000" dirty="0" smtClean="0"/>
              <a:t>Tailored audience: study </a:t>
            </a:r>
            <a:r>
              <a:rPr lang="en-US" sz="3000" dirty="0"/>
              <a:t>PI, survey director, project manager, production </a:t>
            </a:r>
            <a:r>
              <a:rPr lang="en-US" sz="3000" dirty="0" smtClean="0"/>
              <a:t>manager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455" y="6277251"/>
            <a:ext cx="1127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Kreuter</a:t>
            </a:r>
            <a:r>
              <a:rPr lang="en-US" sz="1000" dirty="0"/>
              <a:t>, F., M.P. Couper, and L.E. </a:t>
            </a:r>
            <a:r>
              <a:rPr lang="en-US" sz="1000" dirty="0" err="1"/>
              <a:t>Lyberg</a:t>
            </a:r>
            <a:r>
              <a:rPr lang="en-US" sz="1000" dirty="0"/>
              <a:t>. 2010. “The Use of </a:t>
            </a:r>
            <a:r>
              <a:rPr lang="en-US" sz="1000" dirty="0" err="1"/>
              <a:t>Paradata</a:t>
            </a:r>
            <a:r>
              <a:rPr lang="en-US" sz="1000" dirty="0"/>
              <a:t> to Monitor and Manage Survey Data Collection</a:t>
            </a:r>
            <a:r>
              <a:rPr lang="en-US" sz="1000" dirty="0" smtClean="0"/>
              <a:t>.” In </a:t>
            </a:r>
            <a:r>
              <a:rPr lang="en-US" sz="1000" i="1" dirty="0"/>
              <a:t>Proceedings of the Joint Statistical Meetings, American Statistical Association</a:t>
            </a:r>
            <a:r>
              <a:rPr lang="en-US" sz="1000" dirty="0"/>
              <a:t>, 282–96. </a:t>
            </a:r>
          </a:p>
        </p:txBody>
      </p:sp>
    </p:spTree>
    <p:extLst>
      <p:ext uri="{BB962C8B-B14F-4D97-AF65-F5344CB8AC3E}">
        <p14:creationId xmlns:p14="http://schemas.microsoft.com/office/powerpoint/2010/main" val="907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Dashboard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Customized to </a:t>
            </a:r>
          </a:p>
          <a:p>
            <a:pPr lvl="1"/>
            <a:r>
              <a:rPr lang="en-US" dirty="0"/>
              <a:t>Stages of data collection</a:t>
            </a:r>
          </a:p>
          <a:p>
            <a:pPr lvl="2"/>
            <a:r>
              <a:rPr lang="en-US" dirty="0"/>
              <a:t>Screening</a:t>
            </a:r>
          </a:p>
          <a:p>
            <a:pPr lvl="2"/>
            <a:r>
              <a:rPr lang="en-US" dirty="0"/>
              <a:t>Main</a:t>
            </a:r>
          </a:p>
          <a:p>
            <a:pPr lvl="1"/>
            <a:r>
              <a:rPr lang="en-US" dirty="0"/>
              <a:t>Project-specific needs</a:t>
            </a:r>
          </a:p>
          <a:p>
            <a:pPr lvl="2"/>
            <a:r>
              <a:rPr lang="en-US" dirty="0"/>
              <a:t>Benchmark</a:t>
            </a:r>
          </a:p>
          <a:p>
            <a:pPr lvl="2"/>
            <a:r>
              <a:rPr lang="en-US" dirty="0"/>
              <a:t>Sample balance</a:t>
            </a:r>
          </a:p>
          <a:p>
            <a:pPr lvl="2"/>
            <a:r>
              <a:rPr lang="en-US" dirty="0"/>
              <a:t>PSU and Segment level reports</a:t>
            </a:r>
          </a:p>
          <a:p>
            <a:pPr lvl="2"/>
            <a:r>
              <a:rPr lang="en-US" dirty="0"/>
              <a:t>Project-specific components (physical measures, biomarkers, consents,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Facilitate responsive design (Groves and </a:t>
            </a:r>
            <a:r>
              <a:rPr lang="en-US" dirty="0" err="1"/>
              <a:t>Heeringa</a:t>
            </a:r>
            <a:r>
              <a:rPr lang="en-US" dirty="0"/>
              <a:t>, 2006)</a:t>
            </a:r>
          </a:p>
          <a:p>
            <a:pPr lvl="2"/>
            <a:r>
              <a:rPr lang="en-US" dirty="0" smtClean="0"/>
              <a:t>Need to </a:t>
            </a:r>
            <a:r>
              <a:rPr lang="en-US" dirty="0" err="1" smtClean="0"/>
              <a:t>p</a:t>
            </a:r>
            <a:r>
              <a:rPr lang="en-US" dirty="0" err="1" smtClean="0"/>
              <a:t>reidentify</a:t>
            </a:r>
            <a:r>
              <a:rPr lang="en-US" dirty="0" smtClean="0"/>
              <a:t> </a:t>
            </a:r>
            <a:r>
              <a:rPr lang="en-US" dirty="0"/>
              <a:t>a set of design features potentially affecting costs and errors of survey estimates</a:t>
            </a:r>
          </a:p>
          <a:p>
            <a:r>
              <a:rPr lang="en-US" dirty="0"/>
              <a:t>Interactive Features</a:t>
            </a:r>
          </a:p>
          <a:p>
            <a:pPr lvl="1" fontAlgn="base"/>
            <a:r>
              <a:rPr lang="en-US" dirty="0"/>
              <a:t>Toggle to show the status of an earlier time point </a:t>
            </a:r>
          </a:p>
          <a:p>
            <a:pPr lvl="1" fontAlgn="base"/>
            <a:r>
              <a:rPr lang="en-US" dirty="0"/>
              <a:t>Toggle to a different subgroup</a:t>
            </a:r>
          </a:p>
          <a:p>
            <a:pPr lvl="1" fontAlgn="base"/>
            <a:r>
              <a:rPr lang="en-US" dirty="0"/>
              <a:t>Interactive figures (R shiny)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108672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Groves, Robert M.; </a:t>
            </a:r>
            <a:r>
              <a:rPr lang="en-US" sz="1000" dirty="0" err="1"/>
              <a:t>Heeringa</a:t>
            </a:r>
            <a:r>
              <a:rPr lang="en-US" sz="1000" dirty="0"/>
              <a:t>, Steven G. (2006). "Responsive design for household surveys: tools for actively controlling survey errors and costs." Journal of the Royal Statistical Society: Series A (Statistics in Society) 169(3): </a:t>
            </a:r>
            <a:r>
              <a:rPr lang="en-US" sz="1000" dirty="0" smtClean="0"/>
              <a:t>439-457.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46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</p:spPr>
        <p:txBody>
          <a:bodyPr>
            <a:normAutofit/>
          </a:bodyPr>
          <a:lstStyle/>
          <a:p>
            <a:r>
              <a:rPr lang="en-US" dirty="0"/>
              <a:t>Core group of metrics</a:t>
            </a:r>
          </a:p>
          <a:p>
            <a:pPr lvl="1"/>
            <a:r>
              <a:rPr lang="en-US" dirty="0" smtClean="0"/>
              <a:t>Key Indicators</a:t>
            </a:r>
          </a:p>
          <a:p>
            <a:pPr lvl="1"/>
            <a:r>
              <a:rPr lang="en-US" dirty="0" smtClean="0"/>
              <a:t>Effort</a:t>
            </a:r>
            <a:endParaRPr lang="en-US" dirty="0"/>
          </a:p>
          <a:p>
            <a:pPr lvl="1"/>
            <a:r>
              <a:rPr lang="en-US" dirty="0"/>
              <a:t>Outstanding </a:t>
            </a:r>
            <a:r>
              <a:rPr lang="en-US" dirty="0" smtClean="0"/>
              <a:t>sample</a:t>
            </a:r>
          </a:p>
          <a:p>
            <a:pPr lvl="1"/>
            <a:r>
              <a:rPr lang="en-US" dirty="0" smtClean="0"/>
              <a:t>Sample </a:t>
            </a:r>
            <a:r>
              <a:rPr lang="en-US" dirty="0"/>
              <a:t>balance </a:t>
            </a:r>
            <a:r>
              <a:rPr lang="en-US" dirty="0" smtClean="0"/>
              <a:t>metrics</a:t>
            </a:r>
          </a:p>
          <a:p>
            <a:pPr lvl="1"/>
            <a:r>
              <a:rPr lang="en-US" dirty="0"/>
              <a:t>Project-specific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TL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at-a-glance views of key performance </a:t>
            </a:r>
            <a:r>
              <a:rPr lang="en-US" dirty="0" smtClean="0"/>
              <a:t>indicators at the interviewer level</a:t>
            </a:r>
          </a:p>
          <a:p>
            <a:r>
              <a:rPr lang="en-US" dirty="0"/>
              <a:t>Tailored audience: </a:t>
            </a:r>
            <a:r>
              <a:rPr lang="en-US" dirty="0" smtClean="0"/>
              <a:t>team leaders and production manager</a:t>
            </a:r>
          </a:p>
          <a:p>
            <a:r>
              <a:rPr lang="en-US" dirty="0"/>
              <a:t>F</a:t>
            </a:r>
            <a:r>
              <a:rPr lang="en-US" dirty="0" smtClean="0"/>
              <a:t>eatures</a:t>
            </a:r>
          </a:p>
          <a:p>
            <a:pPr lvl="1"/>
            <a:r>
              <a:rPr lang="en-US" dirty="0" smtClean="0"/>
              <a:t>TL can filter to see the interviewers in their team</a:t>
            </a:r>
          </a:p>
          <a:p>
            <a:pPr lvl="1"/>
            <a:r>
              <a:rPr lang="en-US" dirty="0" smtClean="0"/>
              <a:t>Average team performance in comparison to overall project performance</a:t>
            </a:r>
          </a:p>
          <a:p>
            <a:pPr lvl="1"/>
            <a:r>
              <a:rPr lang="en-US" dirty="0" smtClean="0"/>
              <a:t>It includes each </a:t>
            </a:r>
            <a:r>
              <a:rPr lang="en-US" dirty="0"/>
              <a:t>interviewer's number of completed interviews, contact attempts, completion rate, interviewing hours, and length of </a:t>
            </a:r>
            <a:r>
              <a:rPr lang="en-US" dirty="0" smtClean="0"/>
              <a:t>interviews,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Other customized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Call </a:t>
            </a:r>
            <a:r>
              <a:rPr lang="en-US" dirty="0" smtClean="0"/>
              <a:t>Audit Reports</a:t>
            </a:r>
          </a:p>
          <a:p>
            <a:r>
              <a:rPr lang="en-US" dirty="0" smtClean="0"/>
              <a:t>Outlier Report</a:t>
            </a:r>
          </a:p>
          <a:p>
            <a:r>
              <a:rPr lang="en-US" dirty="0"/>
              <a:t>STARRS TOA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PSID </a:t>
            </a:r>
            <a:r>
              <a:rPr lang="en-US" dirty="0" smtClean="0"/>
              <a:t>Road Runner </a:t>
            </a:r>
            <a:r>
              <a:rPr lang="en-US" dirty="0" smtClean="0"/>
              <a:t>Report</a:t>
            </a:r>
          </a:p>
          <a:p>
            <a:r>
              <a:rPr lang="en-US" dirty="0"/>
              <a:t>STARRS </a:t>
            </a:r>
            <a:r>
              <a:rPr lang="en-US" dirty="0" err="1" smtClean="0"/>
              <a:t>SafetyPlan</a:t>
            </a:r>
            <a:r>
              <a:rPr lang="en-US" dirty="0" smtClean="0"/>
              <a:t> </a:t>
            </a:r>
            <a:r>
              <a:rPr lang="en-US" dirty="0" err="1" smtClean="0"/>
              <a:t>Reportt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O_Tmplt_WhiteBkgd2">
  <a:themeElements>
    <a:clrScheme name="001_SRO1">
      <a:dk1>
        <a:srgbClr val="00274C"/>
      </a:dk1>
      <a:lt1>
        <a:srgbClr val="FFFFFF"/>
      </a:lt1>
      <a:dk2>
        <a:srgbClr val="FFCB05"/>
      </a:dk2>
      <a:lt2>
        <a:srgbClr val="587ABC"/>
      </a:lt2>
      <a:accent1>
        <a:srgbClr val="CC6600"/>
      </a:accent1>
      <a:accent2>
        <a:srgbClr val="7A121C"/>
      </a:accent2>
      <a:accent3>
        <a:srgbClr val="655A52"/>
      </a:accent3>
      <a:accent4>
        <a:srgbClr val="A02816"/>
      </a:accent4>
      <a:accent5>
        <a:srgbClr val="587ABC"/>
      </a:accent5>
      <a:accent6>
        <a:srgbClr val="595001"/>
      </a:accent6>
      <a:hlink>
        <a:srgbClr val="0D57AA"/>
      </a:hlink>
      <a:folHlink>
        <a:srgbClr val="682B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O_Tmplt_WhiteBkgd2_wide.potx" id="{12E4420E-CB50-4376-B3F9-2571B46A9E44}" vid="{75B081AF-D843-4889-A077-2D8238F7657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O_Tmplt_WhiteBkgd2_wide.potx" id="{12E4420E-CB50-4376-B3F9-2571B46A9E44}" vid="{B99A0697-EF2B-4111-B7AA-11A2A2EDDE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SRO_Tmplt_WhiteBkgd2_wide (1)</Template>
  <TotalTime>10435</TotalTime>
  <Words>1288</Words>
  <Application>Microsoft Office PowerPoint</Application>
  <PresentationFormat>Widescreen</PresentationFormat>
  <Paragraphs>236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Lucida Sans</vt:lpstr>
      <vt:lpstr>Tahoma</vt:lpstr>
      <vt:lpstr>SRO_Tmplt_WhiteBkgd2</vt:lpstr>
      <vt:lpstr>Custom Design</vt:lpstr>
      <vt:lpstr>Lunch &amp; Learn  Data Collection Monitoring: Dashboards and Reporting</vt:lpstr>
      <vt:lpstr>Outline</vt:lpstr>
      <vt:lpstr>PowerPoint Presentation</vt:lpstr>
      <vt:lpstr>Car Dashboard</vt:lpstr>
      <vt:lpstr>Dashboard</vt:lpstr>
      <vt:lpstr>Dashboard </vt:lpstr>
      <vt:lpstr>Dashboard</vt:lpstr>
      <vt:lpstr>TL toolkit</vt:lpstr>
      <vt:lpstr>Other customized reports</vt:lpstr>
      <vt:lpstr>PowerPoint Presentation</vt:lpstr>
      <vt:lpstr>Monitor Data Collection Progress</vt:lpstr>
      <vt:lpstr>Monitor Sample Composition</vt:lpstr>
      <vt:lpstr>Track Field Staff Effort and Performance</vt:lpstr>
      <vt:lpstr>Assess the Effectiveness of Survey Intervention</vt:lpstr>
      <vt:lpstr>The roles and benefits of dashboard and customized report </vt:lpstr>
      <vt:lpstr>PowerPoint Presentation</vt:lpstr>
      <vt:lpstr>Data Flow</vt:lpstr>
      <vt:lpstr>Software</vt:lpstr>
      <vt:lpstr>Design Features</vt:lpstr>
      <vt:lpstr>Distribution</vt:lpstr>
      <vt:lpstr>PowerPoint Presentation</vt:lpstr>
      <vt:lpstr>Response Rates and Data Quality Measures</vt:lpstr>
      <vt:lpstr>Response Rates and Data Quality Measures</vt:lpstr>
      <vt:lpstr>Interviewer Data Quality Dashboard</vt:lpstr>
      <vt:lpstr>Propensity-Adjusted Interviewer Performance (PAIP) scores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Chatain</dc:creator>
  <cp:lastModifiedBy>Wen Chang</cp:lastModifiedBy>
  <cp:revision>209</cp:revision>
  <dcterms:created xsi:type="dcterms:W3CDTF">2018-01-04T15:20:23Z</dcterms:created>
  <dcterms:modified xsi:type="dcterms:W3CDTF">2025-05-21T16:31:37Z</dcterms:modified>
</cp:coreProperties>
</file>