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6"/>
  </p:notesMasterIdLst>
  <p:sldIdLst>
    <p:sldId id="273" r:id="rId2"/>
    <p:sldId id="275" r:id="rId3"/>
    <p:sldId id="282" r:id="rId4"/>
    <p:sldId id="279" r:id="rId5"/>
    <p:sldId id="266" r:id="rId6"/>
    <p:sldId id="271" r:id="rId7"/>
    <p:sldId id="272" r:id="rId8"/>
    <p:sldId id="277" r:id="rId9"/>
    <p:sldId id="284" r:id="rId10"/>
    <p:sldId id="285" r:id="rId11"/>
    <p:sldId id="286" r:id="rId12"/>
    <p:sldId id="287" r:id="rId13"/>
    <p:sldId id="289" r:id="rId14"/>
    <p:sldId id="28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>
      <p:cViewPr varScale="1">
        <p:scale>
          <a:sx n="74" d="100"/>
          <a:sy n="74" d="100"/>
        </p:scale>
        <p:origin x="84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4EA43-6C09-495C-AC39-5F6F615344E5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6B3EA-2D6E-4713-87FF-228E52D82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32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7FDC-26E1-4B46-95EC-0D7D7F2EC253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8178-DBB1-446E-B78F-D4A2E4D5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9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7FDC-26E1-4B46-95EC-0D7D7F2EC253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8178-DBB1-446E-B78F-D4A2E4D5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67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2844800" cy="365125"/>
          </a:xfrm>
        </p:spPr>
        <p:txBody>
          <a:bodyPr/>
          <a:lstStyle/>
          <a:p>
            <a:fld id="{82CA7FDC-26E1-4B46-95EC-0D7D7F2EC253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172201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172201"/>
            <a:ext cx="2844800" cy="365125"/>
          </a:xfrm>
        </p:spPr>
        <p:txBody>
          <a:bodyPr/>
          <a:lstStyle/>
          <a:p>
            <a:fld id="{091E8178-DBB1-446E-B78F-D4A2E4D5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56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7FDC-26E1-4B46-95EC-0D7D7F2EC253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8178-DBB1-446E-B78F-D4A2E4D5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57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7FDC-26E1-4B46-95EC-0D7D7F2EC253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8178-DBB1-446E-B78F-D4A2E4D5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814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7FDC-26E1-4B46-95EC-0D7D7F2EC253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8178-DBB1-446E-B78F-D4A2E4D5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4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7FDC-26E1-4B46-95EC-0D7D7F2EC253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8178-DBB1-446E-B78F-D4A2E4D5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547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7FDC-26E1-4B46-95EC-0D7D7F2EC253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8178-DBB1-446E-B78F-D4A2E4D5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1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7FDC-26E1-4B46-95EC-0D7D7F2EC253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8178-DBB1-446E-B78F-D4A2E4D5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7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10972800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A7FDC-26E1-4B46-95EC-0D7D7F2EC253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17220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1722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E8178-DBB1-446E-B78F-D4A2E4D52D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9424" y="6561101"/>
            <a:ext cx="27799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274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© 2021 Regents of the University of Michigan</a:t>
            </a:r>
            <a:endParaRPr lang="en-US" sz="1000" dirty="0">
              <a:solidFill>
                <a:srgbClr val="00274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82295"/>
            <a:ext cx="3343860" cy="35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41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rowebadmin.isr.umich.edu/RFT3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752600"/>
            <a:ext cx="10972800" cy="3581400"/>
          </a:xfrm>
        </p:spPr>
        <p:txBody>
          <a:bodyPr>
            <a:normAutofit/>
          </a:bodyPr>
          <a:lstStyle/>
          <a:p>
            <a:r>
              <a:rPr lang="en-US" sz="14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Survey Process Forum – Staff Projections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i="1" dirty="0" smtClean="0"/>
              <a:t>February 11, 2022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225225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Communication </a:t>
            </a:r>
            <a:r>
              <a:rPr lang="en-US" b="1" dirty="0"/>
              <a:t>and </a:t>
            </a:r>
            <a:r>
              <a:rPr lang="en-US" b="1" dirty="0" smtClean="0"/>
              <a:t>Responsibilities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Autofit/>
          </a:bodyPr>
          <a:lstStyle/>
          <a:p>
            <a:pPr marL="514350" indent="-457200"/>
            <a:r>
              <a:rPr lang="en-US" dirty="0" smtClean="0"/>
              <a:t>Projects not yet in RFT or staffed</a:t>
            </a:r>
          </a:p>
          <a:p>
            <a:pPr marL="514350" indent="-457200"/>
            <a:r>
              <a:rPr lang="en-US" dirty="0" smtClean="0"/>
              <a:t>Staff assignments to projects and changes in project needs (schedule shifts)</a:t>
            </a:r>
          </a:p>
          <a:p>
            <a:pPr marL="514350" indent="-457200"/>
            <a:r>
              <a:rPr lang="en-US" dirty="0" smtClean="0"/>
              <a:t>Interpretation of OH and Recharge account projections</a:t>
            </a:r>
          </a:p>
          <a:p>
            <a:pPr marL="514350" indent="-457200"/>
            <a:r>
              <a:rPr lang="en-US" dirty="0" smtClean="0"/>
              <a:t>Staff </a:t>
            </a:r>
            <a:r>
              <a:rPr lang="en-US" dirty="0" err="1" smtClean="0"/>
              <a:t>ooto</a:t>
            </a:r>
            <a:endParaRPr lang="en-US" dirty="0" smtClean="0"/>
          </a:p>
          <a:p>
            <a:pPr marL="514350" indent="-457200"/>
            <a:r>
              <a:rPr lang="en-US" dirty="0" smtClean="0"/>
              <a:t>Project Leads to employees / admin supervisors (monthly)</a:t>
            </a:r>
          </a:p>
          <a:p>
            <a:pPr marL="514350" indent="-457200"/>
            <a:r>
              <a:rPr lang="en-US" dirty="0" smtClean="0"/>
              <a:t>Resolution of resource conflicts</a:t>
            </a:r>
          </a:p>
        </p:txBody>
      </p:sp>
    </p:spTree>
    <p:extLst>
      <p:ext uri="{BB962C8B-B14F-4D97-AF65-F5344CB8AC3E}">
        <p14:creationId xmlns:p14="http://schemas.microsoft.com/office/powerpoint/2010/main" val="3884168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Depicting projections for Biweekly Staff more clearly in RFT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Autofit/>
          </a:bodyPr>
          <a:lstStyle/>
          <a:p>
            <a:pPr marL="514350" indent="-457200"/>
            <a:r>
              <a:rPr lang="en-US" dirty="0" smtClean="0"/>
              <a:t>Hours </a:t>
            </a:r>
            <a:r>
              <a:rPr lang="en-US" dirty="0"/>
              <a:t>as they’re worked vs Hours as they will hit</a:t>
            </a:r>
          </a:p>
          <a:p>
            <a:pPr marL="514350" indent="-457200"/>
            <a:r>
              <a:rPr lang="en-US" dirty="0"/>
              <a:t>Possibly revert to “hours as they’re worked” display?</a:t>
            </a:r>
          </a:p>
          <a:p>
            <a:pPr marL="514350" indent="-457200"/>
            <a:r>
              <a:rPr lang="en-US" dirty="0"/>
              <a:t>Have CRS or RFT projections entered by week (for full precision)?</a:t>
            </a:r>
          </a:p>
          <a:p>
            <a:pPr marL="514350" indent="-457200"/>
            <a:r>
              <a:rPr lang="en-US" dirty="0"/>
              <a:t>And/or add more reference info about the alternate view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296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Reducing Over Projection of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Autofit/>
          </a:bodyPr>
          <a:lstStyle/>
          <a:p>
            <a:pPr marL="514350" indent="-457200"/>
            <a:r>
              <a:rPr lang="en-US" dirty="0" smtClean="0"/>
              <a:t>Ensuring </a:t>
            </a:r>
            <a:r>
              <a:rPr lang="en-US" dirty="0"/>
              <a:t>Staff aren’t projected more than their fraction.</a:t>
            </a:r>
          </a:p>
          <a:p>
            <a:pPr marL="514350" indent="-457200"/>
            <a:r>
              <a:rPr lang="en-US" dirty="0"/>
              <a:t>Better reflecting planned </a:t>
            </a:r>
            <a:r>
              <a:rPr lang="en-US" dirty="0" err="1"/>
              <a:t>ooto</a:t>
            </a:r>
            <a:endParaRPr lang="en-US" dirty="0"/>
          </a:p>
          <a:p>
            <a:pPr marL="514350" indent="-457200"/>
            <a:r>
              <a:rPr lang="en-US" dirty="0"/>
              <a:t>How should projects reflect needs that might be </a:t>
            </a:r>
            <a:r>
              <a:rPr lang="en-US" dirty="0" smtClean="0"/>
              <a:t>unstaffed/unmet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533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Suggestions for future systems mods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Mods to RFT3 to reduce reliance on other systems?</a:t>
            </a:r>
          </a:p>
          <a:p>
            <a:r>
              <a:rPr lang="en-US" sz="2800" dirty="0" smtClean="0"/>
              <a:t>Other?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926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in Monthly CRS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Review actuals from previous month. Confirm plausibility. Identify errors. Assess variance.</a:t>
            </a:r>
          </a:p>
          <a:p>
            <a:pPr lvl="1"/>
            <a:r>
              <a:rPr lang="en-US" dirty="0" smtClean="0"/>
              <a:t>Coordinate with staff and functional/admin supervisors</a:t>
            </a:r>
          </a:p>
          <a:p>
            <a:r>
              <a:rPr lang="en-US" i="1" dirty="0" smtClean="0"/>
              <a:t>Noting of project actuals that were staff training time</a:t>
            </a:r>
          </a:p>
          <a:p>
            <a:r>
              <a:rPr lang="en-US" i="1" dirty="0" smtClean="0"/>
              <a:t>Noting hours that are worked but never charged due to exempt staff working &gt;40 </a:t>
            </a:r>
            <a:r>
              <a:rPr lang="en-US" i="1" dirty="0" err="1" smtClean="0"/>
              <a:t>hrs</a:t>
            </a:r>
            <a:r>
              <a:rPr lang="en-US" i="1" dirty="0" smtClean="0"/>
              <a:t>/wk.</a:t>
            </a:r>
          </a:p>
          <a:p>
            <a:r>
              <a:rPr lang="en-US" dirty="0" smtClean="0"/>
              <a:t>Review future projections. Confirm plausibility. Update as needed.</a:t>
            </a:r>
          </a:p>
          <a:p>
            <a:pPr lvl="1"/>
            <a:r>
              <a:rPr lang="en-US" dirty="0"/>
              <a:t>Coordinate with staff and functional/admin </a:t>
            </a:r>
            <a:r>
              <a:rPr lang="en-US" dirty="0" smtClean="0"/>
              <a:t>supervisors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678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Stakeholders / Objectives of Projections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/>
              <a:t>Employees / Employee Admin Supervisors</a:t>
            </a:r>
          </a:p>
          <a:p>
            <a:pPr lvl="1"/>
            <a:r>
              <a:rPr lang="en-US" dirty="0"/>
              <a:t>Coverage of </a:t>
            </a:r>
            <a:r>
              <a:rPr lang="en-US" dirty="0" smtClean="0"/>
              <a:t>staff</a:t>
            </a:r>
          </a:p>
          <a:p>
            <a:pPr lvl="1"/>
            <a:r>
              <a:rPr lang="en-US" dirty="0" smtClean="0"/>
              <a:t>Opportunities for future assignments</a:t>
            </a:r>
          </a:p>
          <a:p>
            <a:r>
              <a:rPr lang="en-US" b="1" dirty="0" smtClean="0"/>
              <a:t>SRO Project Leads</a:t>
            </a:r>
          </a:p>
          <a:p>
            <a:pPr lvl="1"/>
            <a:r>
              <a:rPr lang="en-US" dirty="0" smtClean="0"/>
              <a:t>Projected cost to complete / Client communication</a:t>
            </a:r>
          </a:p>
          <a:p>
            <a:pPr lvl="1"/>
            <a:r>
              <a:rPr lang="en-US" dirty="0" smtClean="0"/>
              <a:t>Staffing to fulfill work scope</a:t>
            </a:r>
          </a:p>
          <a:p>
            <a:r>
              <a:rPr lang="en-US" b="1" dirty="0" smtClean="0"/>
              <a:t>Projects / Clients</a:t>
            </a:r>
          </a:p>
          <a:p>
            <a:pPr lvl="1"/>
            <a:r>
              <a:rPr lang="en-US" dirty="0" smtClean="0"/>
              <a:t>Funding available for work scope</a:t>
            </a:r>
          </a:p>
          <a:p>
            <a:pPr lvl="1"/>
            <a:r>
              <a:rPr lang="en-US" dirty="0" smtClean="0"/>
              <a:t>Implications of projected variance</a:t>
            </a:r>
          </a:p>
          <a:p>
            <a:r>
              <a:rPr lang="en-US" b="1" dirty="0" smtClean="0"/>
              <a:t>SRO Admin</a:t>
            </a:r>
          </a:p>
          <a:p>
            <a:pPr lvl="1"/>
            <a:r>
              <a:rPr lang="en-US" dirty="0" smtClean="0"/>
              <a:t>Justification of staff hiring, promotions</a:t>
            </a:r>
          </a:p>
          <a:p>
            <a:pPr lvl="1"/>
            <a:r>
              <a:rPr lang="en-US" dirty="0" smtClean="0"/>
              <a:t>Coverage of staff</a:t>
            </a:r>
          </a:p>
          <a:p>
            <a:pPr lvl="1"/>
            <a:r>
              <a:rPr lang="en-US" dirty="0" smtClean="0"/>
              <a:t>Assessment of SRO budgeting and project management</a:t>
            </a:r>
          </a:p>
          <a:p>
            <a:r>
              <a:rPr lang="en-US" b="1" dirty="0" smtClean="0"/>
              <a:t>SRC</a:t>
            </a:r>
          </a:p>
          <a:p>
            <a:pPr lvl="1"/>
            <a:r>
              <a:rPr lang="en-US" dirty="0" smtClean="0"/>
              <a:t>Projection of future Indirects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610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Deliverables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Monthly Progress Report (MPR)</a:t>
            </a:r>
          </a:p>
          <a:p>
            <a:r>
              <a:rPr lang="en-US" dirty="0"/>
              <a:t>Client Cost reports (typically monthly)</a:t>
            </a:r>
          </a:p>
          <a:p>
            <a:r>
              <a:rPr lang="en-US" dirty="0"/>
              <a:t>SRC Cost Reporting (e.g. Overrun Report)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172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Tools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PDMG </a:t>
            </a:r>
            <a:r>
              <a:rPr lang="en-US" dirty="0"/>
              <a:t>Allocation Spreadsheet</a:t>
            </a:r>
          </a:p>
          <a:p>
            <a:pPr lvl="1"/>
            <a:r>
              <a:rPr lang="en-US" dirty="0"/>
              <a:t>Not linked to CRS/RFT</a:t>
            </a:r>
          </a:p>
          <a:p>
            <a:pPr lvl="1"/>
            <a:r>
              <a:rPr lang="en-US" dirty="0"/>
              <a:t>Updated manually</a:t>
            </a:r>
          </a:p>
          <a:p>
            <a:pPr lvl="1"/>
            <a:r>
              <a:rPr lang="en-US" dirty="0"/>
              <a:t>Ideally includes assignments not yet in </a:t>
            </a:r>
            <a:r>
              <a:rPr lang="en-US" dirty="0" smtClean="0"/>
              <a:t>CRS</a:t>
            </a:r>
          </a:p>
          <a:p>
            <a:r>
              <a:rPr lang="en-US" dirty="0" smtClean="0"/>
              <a:t>Other Unit Allocation Tracking tools?</a:t>
            </a:r>
          </a:p>
          <a:p>
            <a:r>
              <a:rPr lang="en-US" dirty="0" smtClean="0"/>
              <a:t>Reports prepared for or by SRO Admin showing staff coverage</a:t>
            </a:r>
          </a:p>
          <a:p>
            <a:r>
              <a:rPr lang="en-US" dirty="0"/>
              <a:t>ET and Tenrox Reports</a:t>
            </a:r>
          </a:p>
          <a:p>
            <a:r>
              <a:rPr lang="en-US" dirty="0"/>
              <a:t>Cost Reports</a:t>
            </a:r>
          </a:p>
          <a:p>
            <a:r>
              <a:rPr lang="en-US" dirty="0"/>
              <a:t>Resource Forecasting Tool 3 (RFT3)</a:t>
            </a:r>
          </a:p>
          <a:p>
            <a:pPr marL="0" indent="0">
              <a:buNone/>
            </a:pPr>
            <a:r>
              <a:rPr lang="en-US" dirty="0" smtClean="0"/>
              <a:t>Other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6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600200" y="1273204"/>
            <a:ext cx="3786995" cy="2133600"/>
            <a:chOff x="1166005" y="1447800"/>
            <a:chExt cx="3786995" cy="21336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" name="Flowchart: Alternate Process 7"/>
            <p:cNvSpPr/>
            <p:nvPr/>
          </p:nvSpPr>
          <p:spPr>
            <a:xfrm>
              <a:off x="1166005" y="1447800"/>
              <a:ext cx="3786995" cy="2133600"/>
            </a:xfrm>
            <a:prstGeom prst="flowChartAlternate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220579" y="1652825"/>
              <a:ext cx="3677845" cy="1723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CRS</a:t>
              </a:r>
            </a:p>
            <a:p>
              <a:pPr algn="ctr"/>
              <a:r>
                <a:rPr lang="en-US" sz="2000" dirty="0" smtClean="0"/>
                <a:t>Cost Reporting System</a:t>
              </a:r>
            </a:p>
            <a:p>
              <a:pPr algn="ctr"/>
              <a:r>
                <a:rPr lang="en-US" sz="1000" dirty="0"/>
                <a:t> </a:t>
              </a:r>
              <a:endParaRPr lang="en-US" sz="900" dirty="0" smtClean="0"/>
            </a:p>
            <a:p>
              <a:pPr algn="ctr"/>
              <a:r>
                <a:rPr lang="en-US" sz="1600" b="1" dirty="0" smtClean="0"/>
                <a:t>Purpose:</a:t>
              </a:r>
              <a:r>
                <a:rPr lang="en-US" sz="1600" dirty="0" smtClean="0"/>
                <a:t> Financial Reporting and Planning</a:t>
              </a:r>
            </a:p>
            <a:p>
              <a:pPr algn="ctr"/>
              <a:r>
                <a:rPr lang="en-US" sz="1600" b="1" dirty="0" smtClean="0"/>
                <a:t>Primary Users: </a:t>
              </a:r>
              <a:r>
                <a:rPr lang="en-US" sz="1600" dirty="0" smtClean="0"/>
                <a:t>FSG and Project Managers</a:t>
              </a:r>
            </a:p>
            <a:p>
              <a:endParaRPr lang="en-US" sz="1600" dirty="0" smtClean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139795" y="3406804"/>
            <a:ext cx="3785616" cy="2130552"/>
            <a:chOff x="6553200" y="3581400"/>
            <a:chExt cx="3785616" cy="213055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" name="Flowchart: Alternate Process 8"/>
            <p:cNvSpPr/>
            <p:nvPr/>
          </p:nvSpPr>
          <p:spPr>
            <a:xfrm>
              <a:off x="6553200" y="3581400"/>
              <a:ext cx="3785616" cy="2130552"/>
            </a:xfrm>
            <a:prstGeom prst="flowChartAlternateProcess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631962" y="3751297"/>
              <a:ext cx="3706854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RFT</a:t>
              </a:r>
            </a:p>
            <a:p>
              <a:pPr algn="ctr"/>
              <a:r>
                <a:rPr lang="en-US" sz="2000" dirty="0" smtClean="0"/>
                <a:t>Resource Forecasting Tool</a:t>
              </a:r>
            </a:p>
            <a:p>
              <a:pPr algn="ctr"/>
              <a:r>
                <a:rPr lang="en-US" sz="900" dirty="0"/>
                <a:t> </a:t>
              </a:r>
              <a:endParaRPr lang="en-US" sz="900" dirty="0" smtClean="0"/>
            </a:p>
            <a:p>
              <a:pPr algn="ctr"/>
              <a:r>
                <a:rPr lang="en-US" sz="1600" b="1" dirty="0" smtClean="0"/>
                <a:t>Purpose:</a:t>
              </a:r>
              <a:r>
                <a:rPr lang="en-US" sz="1600" dirty="0" smtClean="0"/>
                <a:t> Resource Planning</a:t>
              </a:r>
            </a:p>
            <a:p>
              <a:pPr algn="ctr"/>
              <a:r>
                <a:rPr lang="en-US" sz="1600" b="1" dirty="0" smtClean="0"/>
                <a:t>Primary Users: </a:t>
              </a:r>
              <a:r>
                <a:rPr lang="en-US" sz="1600" dirty="0" smtClean="0"/>
                <a:t>Supervisors,</a:t>
              </a:r>
            </a:p>
            <a:p>
              <a:pPr algn="ctr"/>
              <a:r>
                <a:rPr lang="en-US" sz="1600" dirty="0" smtClean="0"/>
                <a:t>Project Managers, Individuals</a:t>
              </a:r>
            </a:p>
          </p:txBody>
        </p:sp>
      </p:grpSp>
      <p:cxnSp>
        <p:nvCxnSpPr>
          <p:cNvPr id="13" name="Elbow Connector 12"/>
          <p:cNvCxnSpPr>
            <a:stCxn id="8" idx="3"/>
            <a:endCxn id="9" idx="0"/>
          </p:cNvCxnSpPr>
          <p:nvPr/>
        </p:nvCxnSpPr>
        <p:spPr>
          <a:xfrm>
            <a:off x="5387195" y="2340004"/>
            <a:ext cx="3645408" cy="1066800"/>
          </a:xfrm>
          <a:prstGeom prst="bentConnector2">
            <a:avLst/>
          </a:prstGeom>
          <a:ln w="38100"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87556" y="1670280"/>
            <a:ext cx="3679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Employee Hour Projection data is queried from CRS data sets to display in RFT</a:t>
            </a:r>
            <a:endParaRPr lang="en-US" sz="16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3124200" y="3886200"/>
            <a:ext cx="2971800" cy="2428285"/>
            <a:chOff x="2796395" y="3955659"/>
            <a:chExt cx="2667000" cy="2068190"/>
          </a:xfrm>
        </p:grpSpPr>
        <p:sp>
          <p:nvSpPr>
            <p:cNvPr id="16" name="Hexagon 15"/>
            <p:cNvSpPr/>
            <p:nvPr/>
          </p:nvSpPr>
          <p:spPr>
            <a:xfrm>
              <a:off x="2796395" y="3955659"/>
              <a:ext cx="2667000" cy="2068190"/>
            </a:xfrm>
            <a:prstGeom prst="hexagon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76673" y="4330911"/>
              <a:ext cx="2306444" cy="1336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Project projections created or modified in RFT </a:t>
              </a:r>
              <a:r>
                <a:rPr lang="en-US" sz="1600" i="1" dirty="0" smtClean="0"/>
                <a:t>DO NOT </a:t>
              </a:r>
              <a:r>
                <a:rPr lang="en-US" sz="1600" dirty="0" smtClean="0"/>
                <a:t>update automatically in CRS. </a:t>
              </a:r>
              <a:r>
                <a:rPr lang="en-US" sz="1600" i="1" dirty="0" smtClean="0"/>
                <a:t>The changes will first be routed to the project’s financial analyst.</a:t>
              </a:r>
              <a:endParaRPr lang="en-US" sz="16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57651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RFT3 Capabilities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800599"/>
          </a:xfrm>
        </p:spPr>
        <p:txBody>
          <a:bodyPr>
            <a:normAutofit/>
          </a:bodyPr>
          <a:lstStyle/>
          <a:p>
            <a:r>
              <a:rPr lang="en-US" dirty="0" smtClean="0"/>
              <a:t>Viewing Projections; Projections can be viewed by:</a:t>
            </a:r>
          </a:p>
          <a:p>
            <a:pPr lvl="1"/>
            <a:r>
              <a:rPr lang="en-US" sz="2400" dirty="0" smtClean="0"/>
              <a:t>Person</a:t>
            </a:r>
          </a:p>
          <a:p>
            <a:pPr lvl="1"/>
            <a:r>
              <a:rPr lang="en-US" sz="2400" dirty="0" smtClean="0"/>
              <a:t>Supervisor</a:t>
            </a:r>
          </a:p>
          <a:p>
            <a:pPr lvl="1"/>
            <a:r>
              <a:rPr lang="en-US" sz="2400" dirty="0" smtClean="0"/>
              <a:t>Project</a:t>
            </a:r>
          </a:p>
          <a:p>
            <a:pPr lvl="1"/>
            <a:r>
              <a:rPr lang="en-US" sz="2400" dirty="0" smtClean="0"/>
              <a:t>Department</a:t>
            </a:r>
          </a:p>
          <a:p>
            <a:pPr marL="457200" lvl="1" indent="0">
              <a:buNone/>
            </a:pPr>
            <a:r>
              <a:rPr lang="en-US" sz="1400" dirty="0" smtClean="0"/>
              <a:t> </a:t>
            </a:r>
          </a:p>
          <a:p>
            <a:r>
              <a:rPr lang="en-US" dirty="0" smtClean="0"/>
              <a:t>Creating/Modifying Projections</a:t>
            </a:r>
          </a:p>
          <a:p>
            <a:pPr lvl="1"/>
            <a:r>
              <a:rPr lang="en-US" sz="2400" dirty="0" smtClean="0"/>
              <a:t>New Projects</a:t>
            </a:r>
          </a:p>
          <a:p>
            <a:pPr lvl="1"/>
            <a:r>
              <a:rPr lang="en-US" sz="2400" dirty="0" smtClean="0"/>
              <a:t>Existing Projects/Overhead/Recharges</a:t>
            </a:r>
          </a:p>
          <a:p>
            <a:pPr lvl="1"/>
            <a:r>
              <a:rPr lang="en-US" sz="2400" dirty="0" smtClean="0"/>
              <a:t>SHV</a:t>
            </a:r>
          </a:p>
        </p:txBody>
      </p:sp>
    </p:spTree>
    <p:extLst>
      <p:ext uri="{BB962C8B-B14F-4D97-AF65-F5344CB8AC3E}">
        <p14:creationId xmlns:p14="http://schemas.microsoft.com/office/powerpoint/2010/main" val="29758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hlinkClick r:id="rId2"/>
              </a:rPr>
              <a:t>RFT3 Demo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447800"/>
            <a:ext cx="2286000" cy="4708158"/>
          </a:xfrm>
          <a:prstGeom prst="rect">
            <a:avLst/>
          </a:prstGeom>
          <a:ln>
            <a:solidFill>
              <a:srgbClr val="00274C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2971800"/>
            <a:ext cx="4152381" cy="1333333"/>
          </a:xfrm>
          <a:prstGeom prst="rect">
            <a:avLst/>
          </a:prstGeom>
          <a:ln>
            <a:solidFill>
              <a:srgbClr val="00274C"/>
            </a:solidFill>
          </a:ln>
        </p:spPr>
      </p:pic>
      <p:cxnSp>
        <p:nvCxnSpPr>
          <p:cNvPr id="7" name="Straight Arrow Connector 6"/>
          <p:cNvCxnSpPr/>
          <p:nvPr/>
        </p:nvCxnSpPr>
        <p:spPr>
          <a:xfrm flipV="1">
            <a:off x="3124200" y="3657600"/>
            <a:ext cx="2971800" cy="12192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100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Discussion Topic Ideas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Autofit/>
          </a:bodyPr>
          <a:lstStyle/>
          <a:p>
            <a:r>
              <a:rPr lang="en-US" sz="3600" dirty="0" smtClean="0">
                <a:hlinkClick r:id="rId2" action="ppaction://hlinksldjump"/>
              </a:rPr>
              <a:t>Managing RFT Projection Updates</a:t>
            </a:r>
            <a:endParaRPr lang="en-US" sz="3600" dirty="0" smtClean="0"/>
          </a:p>
          <a:p>
            <a:r>
              <a:rPr lang="en-US" sz="3600" dirty="0" smtClean="0">
                <a:hlinkClick r:id="rId3" action="ppaction://hlinksldjump"/>
              </a:rPr>
              <a:t>Communication and Responsibilities</a:t>
            </a:r>
            <a:endParaRPr lang="en-US" sz="3600" dirty="0" smtClean="0"/>
          </a:p>
          <a:p>
            <a:r>
              <a:rPr lang="en-US" sz="3600" dirty="0" smtClean="0">
                <a:hlinkClick r:id="rId4" action="ppaction://hlinksldjump"/>
              </a:rPr>
              <a:t>Depicting </a:t>
            </a:r>
            <a:r>
              <a:rPr lang="en-US" sz="3600" dirty="0">
                <a:hlinkClick r:id="rId4" action="ppaction://hlinksldjump"/>
              </a:rPr>
              <a:t>projections for Biweekly Staff more clearly in RFT</a:t>
            </a:r>
            <a:endParaRPr lang="en-US" sz="3600" dirty="0"/>
          </a:p>
          <a:p>
            <a:r>
              <a:rPr lang="en-US" sz="3600" dirty="0" smtClean="0">
                <a:hlinkClick r:id="rId5" action="ppaction://hlinksldjump"/>
              </a:rPr>
              <a:t>Reducing Over Projection </a:t>
            </a:r>
            <a:r>
              <a:rPr lang="en-US" sz="3600" dirty="0">
                <a:hlinkClick r:id="rId5" action="ppaction://hlinksldjump"/>
              </a:rPr>
              <a:t>of Staff</a:t>
            </a:r>
            <a:endParaRPr lang="en-US" sz="3600" dirty="0"/>
          </a:p>
          <a:p>
            <a:r>
              <a:rPr lang="en-US" sz="3600" b="1" dirty="0" smtClean="0"/>
              <a:t>Suggestions for future systems mods?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994464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Managing </a:t>
            </a:r>
            <a:r>
              <a:rPr lang="en-US" b="1" dirty="0"/>
              <a:t>RFT Projection </a:t>
            </a:r>
            <a:r>
              <a:rPr lang="en-US" b="1" dirty="0" smtClean="0"/>
              <a:t>Updates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Autofit/>
          </a:bodyPr>
          <a:lstStyle/>
          <a:p>
            <a:pPr marL="514350" indent="-457200"/>
            <a:r>
              <a:rPr lang="en-US" dirty="0" smtClean="0"/>
              <a:t>Frequency of mods by employees, supervisors, project leads, etc.</a:t>
            </a:r>
          </a:p>
          <a:p>
            <a:pPr marL="514350" indent="-457200"/>
            <a:r>
              <a:rPr lang="en-US" dirty="0" smtClean="0"/>
              <a:t>Workflow: RTF</a:t>
            </a:r>
            <a:r>
              <a:rPr lang="en-US" dirty="0" smtClean="0">
                <a:sym typeface="Wingdings" panose="05000000000000000000" pitchFamily="2" charset="2"/>
              </a:rPr>
              <a:t>DiscussionCRS </a:t>
            </a:r>
            <a:r>
              <a:rPr lang="en-US" dirty="0" err="1" smtClean="0">
                <a:sym typeface="Wingdings" panose="05000000000000000000" pitchFamily="2" charset="2"/>
              </a:rPr>
              <a:t>UpdateRFT</a:t>
            </a:r>
            <a:r>
              <a:rPr lang="en-US" dirty="0" smtClean="0">
                <a:sym typeface="Wingdings" panose="05000000000000000000" pitchFamily="2" charset="2"/>
              </a:rPr>
              <a:t> Correction?</a:t>
            </a:r>
            <a:endParaRPr lang="en-US" dirty="0" smtClean="0"/>
          </a:p>
          <a:p>
            <a:pPr marL="514350" indent="-457200"/>
            <a:r>
              <a:rPr lang="en-US" dirty="0" smtClean="0"/>
              <a:t>Removal of RFT added projects when officially added to CRS</a:t>
            </a:r>
          </a:p>
        </p:txBody>
      </p:sp>
    </p:spTree>
    <p:extLst>
      <p:ext uri="{BB962C8B-B14F-4D97-AF65-F5344CB8AC3E}">
        <p14:creationId xmlns:p14="http://schemas.microsoft.com/office/powerpoint/2010/main" val="120244852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RO_Tmplt_WhiteBkgd2_wide.potx" id="{12E4420E-CB50-4376-B3F9-2571B46A9E44}" vid="{B99A0697-EF2B-4111-B7AA-11A2A2EDDE6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SRO_Tmplt_WhiteBkgd2_wide (1)</Template>
  <TotalTime>4761</TotalTime>
  <Words>522</Words>
  <Application>Microsoft Office PowerPoint</Application>
  <PresentationFormat>Widescreen</PresentationFormat>
  <Paragraphs>93</Paragraphs>
  <Slides>14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Tahoma</vt:lpstr>
      <vt:lpstr>Wingdings</vt:lpstr>
      <vt:lpstr>Custom Design</vt:lpstr>
      <vt:lpstr>  Survey Process Forum – Staff Projections  February 11, 2022</vt:lpstr>
      <vt:lpstr>Stakeholders / Objectives of Projections</vt:lpstr>
      <vt:lpstr>Deliverables</vt:lpstr>
      <vt:lpstr>Tools</vt:lpstr>
      <vt:lpstr>PowerPoint Presentation</vt:lpstr>
      <vt:lpstr>RFT3 Capabilities</vt:lpstr>
      <vt:lpstr>RFT3 Demo</vt:lpstr>
      <vt:lpstr>Discussion Topic Ideas</vt:lpstr>
      <vt:lpstr>Managing RFT Projection Updates </vt:lpstr>
      <vt:lpstr>Communication and Responsibilities </vt:lpstr>
      <vt:lpstr>Depicting projections for Biweekly Staff more clearly in RFT</vt:lpstr>
      <vt:lpstr>Reducing Over Projection of Staff</vt:lpstr>
      <vt:lpstr>Suggestions for future systems mods?</vt:lpstr>
      <vt:lpstr>Goals in Monthly CRS Review</vt:lpstr>
    </vt:vector>
  </TitlesOfParts>
  <Company>University of Michigan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Chatain</dc:creator>
  <cp:lastModifiedBy>Megan Gomez-Mesquita</cp:lastModifiedBy>
  <cp:revision>62</cp:revision>
  <dcterms:created xsi:type="dcterms:W3CDTF">2018-01-04T15:20:23Z</dcterms:created>
  <dcterms:modified xsi:type="dcterms:W3CDTF">2022-02-11T17:56:51Z</dcterms:modified>
</cp:coreProperties>
</file>