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49" r:id="rId3"/>
  </p:sldMasterIdLst>
  <p:notesMasterIdLst>
    <p:notesMasterId r:id="rId47"/>
  </p:notesMasterIdLst>
  <p:sldIdLst>
    <p:sldId id="256" r:id="rId4"/>
    <p:sldId id="257" r:id="rId5"/>
    <p:sldId id="289" r:id="rId6"/>
    <p:sldId id="263" r:id="rId7"/>
    <p:sldId id="261" r:id="rId8"/>
    <p:sldId id="266" r:id="rId9"/>
    <p:sldId id="267" r:id="rId10"/>
    <p:sldId id="264" r:id="rId11"/>
    <p:sldId id="276" r:id="rId12"/>
    <p:sldId id="282" r:id="rId13"/>
    <p:sldId id="265" r:id="rId14"/>
    <p:sldId id="283" r:id="rId15"/>
    <p:sldId id="281" r:id="rId16"/>
    <p:sldId id="288" r:id="rId17"/>
    <p:sldId id="287" r:id="rId18"/>
    <p:sldId id="280" r:id="rId19"/>
    <p:sldId id="284" r:id="rId20"/>
    <p:sldId id="268" r:id="rId21"/>
    <p:sldId id="269" r:id="rId22"/>
    <p:sldId id="272" r:id="rId23"/>
    <p:sldId id="274" r:id="rId24"/>
    <p:sldId id="290" r:id="rId25"/>
    <p:sldId id="297" r:id="rId26"/>
    <p:sldId id="304" r:id="rId27"/>
    <p:sldId id="299" r:id="rId28"/>
    <p:sldId id="300" r:id="rId29"/>
    <p:sldId id="301" r:id="rId30"/>
    <p:sldId id="302" r:id="rId31"/>
    <p:sldId id="270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275" r:id="rId45"/>
    <p:sldId id="259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E9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8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c-hess\data\Proposal%20Development%20Group\Proposal%20Statistics\Fiscal%20Year%20reports\FY%202018%20End%20of%20Year%20in%20Millions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c-hess\data\Proposal%20Development%20Group\Proposal%20Statistics\Fiscal%20Year%20reports\FY%202018%20End%20of%20Year%20in%20Mill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03513281919454E-2"/>
          <c:y val="4.9886621315192746E-2"/>
          <c:w val="0.8947308193159661"/>
          <c:h val="0.83650043744531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'a1'!$C$27</c:f>
              <c:strCache>
                <c:ptCount val="1"/>
                <c:pt idx="0">
                  <c:v>FY18 Budget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69661862132530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'a1'!$D$26:$E$26</c:f>
              <c:strCache>
                <c:ptCount val="2"/>
                <c:pt idx="0">
                  <c:v>Total</c:v>
                </c:pt>
                <c:pt idx="1">
                  <c:v>Indirect</c:v>
                </c:pt>
              </c:strCache>
            </c:strRef>
          </c:cat>
          <c:val>
            <c:numRef>
              <c:f>'a1'!$D$27:$E$27</c:f>
              <c:numCache>
                <c:formatCode>General</c:formatCode>
                <c:ptCount val="2"/>
                <c:pt idx="0">
                  <c:v>38.5</c:v>
                </c:pt>
                <c:pt idx="1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55-462C-83D1-3C15375A362F}"/>
            </c:ext>
          </c:extLst>
        </c:ser>
        <c:ser>
          <c:idx val="1"/>
          <c:order val="1"/>
          <c:tx>
            <c:strRef>
              <c:f>'a1'!$C$28</c:f>
              <c:strCache>
                <c:ptCount val="1"/>
                <c:pt idx="0">
                  <c:v>FY18 Actuals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'a1'!$D$26:$E$26</c:f>
              <c:strCache>
                <c:ptCount val="2"/>
                <c:pt idx="0">
                  <c:v>Total</c:v>
                </c:pt>
                <c:pt idx="1">
                  <c:v>Indirect</c:v>
                </c:pt>
              </c:strCache>
            </c:strRef>
          </c:cat>
          <c:val>
            <c:numRef>
              <c:f>'a1'!$D$28:$E$28</c:f>
              <c:numCache>
                <c:formatCode>General</c:formatCode>
                <c:ptCount val="2"/>
                <c:pt idx="0">
                  <c:v>42.5</c:v>
                </c:pt>
                <c:pt idx="1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55-462C-83D1-3C15375A3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72928"/>
        <c:axId val="41373056"/>
      </c:barChart>
      <c:catAx>
        <c:axId val="389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1373056"/>
        <c:crosses val="autoZero"/>
        <c:auto val="1"/>
        <c:lblAlgn val="ctr"/>
        <c:lblOffset val="100"/>
        <c:noMultiLvlLbl val="0"/>
      </c:catAx>
      <c:valAx>
        <c:axId val="4137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972928"/>
        <c:crosses val="autoZero"/>
        <c:crossBetween val="between"/>
      </c:valAx>
      <c:spPr>
        <a:ln w="15875">
          <a:solidFill>
            <a:schemeClr val="accent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46687940896630259"/>
          <c:y val="0.1663264409783223"/>
          <c:w val="0.47114633051412591"/>
          <c:h val="0.3343275943720496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94871540022509E-2"/>
          <c:y val="1.8284806270963766E-2"/>
          <c:w val="0.94646310975388048"/>
          <c:h val="0.89400703453968999"/>
        </c:manualLayout>
      </c:layout>
      <c:lineChart>
        <c:grouping val="standard"/>
        <c:varyColors val="0"/>
        <c:ser>
          <c:idx val="1"/>
          <c:order val="0"/>
          <c:tx>
            <c:strRef>
              <c:f>Sheet1!$H$1</c:f>
              <c:strCache>
                <c:ptCount val="1"/>
                <c:pt idx="0">
                  <c:v>Field Iwers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Sheet1!$G$2:$G$9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 formatCode="mmm\-yy">
                  <c:v>43361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0">
                  <c:v>462</c:v>
                </c:pt>
                <c:pt idx="1">
                  <c:v>494</c:v>
                </c:pt>
                <c:pt idx="2">
                  <c:v>504</c:v>
                </c:pt>
                <c:pt idx="3">
                  <c:v>457</c:v>
                </c:pt>
                <c:pt idx="4">
                  <c:v>405</c:v>
                </c:pt>
                <c:pt idx="5">
                  <c:v>556</c:v>
                </c:pt>
                <c:pt idx="6">
                  <c:v>529</c:v>
                </c:pt>
                <c:pt idx="7">
                  <c:v>551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AF-4B34-A647-151214B84B29}"/>
            </c:ext>
          </c:extLst>
        </c:ser>
        <c:ser>
          <c:idx val="2"/>
          <c:order val="1"/>
          <c:tx>
            <c:strRef>
              <c:f>Sheet1!$I$1</c:f>
              <c:strCache>
                <c:ptCount val="1"/>
                <c:pt idx="0">
                  <c:v>SSL Iwers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2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3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4"/>
            <c:bubble3D val="0"/>
            <c:spPr>
              <a:ln w="508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5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6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Pt>
            <c:idx val="7"/>
            <c:bubble3D val="0"/>
            <c:spPr>
              <a:ln w="63500" cap="rnd">
                <a:solidFill>
                  <a:srgbClr val="EE932E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Sheet1!$G$2:$G$9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 formatCode="mmm\-yy">
                  <c:v>43361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107</c:v>
                </c:pt>
                <c:pt idx="1">
                  <c:v>109</c:v>
                </c:pt>
                <c:pt idx="2">
                  <c:v>127</c:v>
                </c:pt>
                <c:pt idx="3">
                  <c:v>144</c:v>
                </c:pt>
                <c:pt idx="4">
                  <c:v>103</c:v>
                </c:pt>
                <c:pt idx="5">
                  <c:v>114</c:v>
                </c:pt>
                <c:pt idx="6">
                  <c:v>96</c:v>
                </c:pt>
                <c:pt idx="7">
                  <c:v>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AF-4B34-A647-151214B84B2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4230784"/>
        <c:axId val="547303360"/>
      </c:lineChart>
      <c:catAx>
        <c:axId val="5942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03360"/>
        <c:crosses val="autoZero"/>
        <c:auto val="1"/>
        <c:lblAlgn val="ctr"/>
        <c:lblOffset val="100"/>
        <c:noMultiLvlLbl val="0"/>
      </c:catAx>
      <c:valAx>
        <c:axId val="54730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30784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Survey Research Operations Staff Appointments: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166 Staff; 163.3 FTEs</a:t>
            </a:r>
          </a:p>
        </c:rich>
      </c:tx>
      <c:layout>
        <c:manualLayout>
          <c:xMode val="edge"/>
          <c:yMode val="edge"/>
          <c:x val="0.14356492011182034"/>
          <c:y val="4.05531058624065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925848690928183E-2"/>
          <c:y val="0.22749754320334969"/>
          <c:w val="0.5546076896644867"/>
          <c:h val="0.750810973395967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00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80008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084933386334139E-2"/>
                  <c:y val="0.1055731055527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158930291378864E-2"/>
                  <c:y val="0.11806436607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602701070816852"/>
                  <c:y val="2.331021187163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747026910065168E-2"/>
                  <c:y val="-7.4136372263361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287087353517429E-2"/>
                  <c:y val="-0.16356829338005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657474153758947"/>
                  <c:y val="-7.110610560720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908035902778367"/>
                  <c:y val="0.12728511662238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'STAFF Counts'!$E$3:$E$9</c:f>
              <c:strCache>
                <c:ptCount val="7"/>
                <c:pt idx="0">
                  <c:v>Director's Office (5)</c:v>
                </c:pt>
                <c:pt idx="1">
                  <c:v>Finance (9)</c:v>
                </c:pt>
                <c:pt idx="2">
                  <c:v>Project Design &amp; Mgt. (44)</c:v>
                </c:pt>
                <c:pt idx="3">
                  <c:v>Proposal Development (6)</c:v>
                </c:pt>
                <c:pt idx="4">
                  <c:v>Technical Services (44)</c:v>
                </c:pt>
                <c:pt idx="5">
                  <c:v>Stats and Methods (13)</c:v>
                </c:pt>
                <c:pt idx="6">
                  <c:v>Data Collection Ops (45)</c:v>
                </c:pt>
              </c:strCache>
            </c:strRef>
          </c:cat>
          <c:val>
            <c:numRef>
              <c:f>'STAFF Counts'!$F$3:$F$9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44</c:v>
                </c:pt>
                <c:pt idx="3">
                  <c:v>6</c:v>
                </c:pt>
                <c:pt idx="4">
                  <c:v>44</c:v>
                </c:pt>
                <c:pt idx="5">
                  <c:v>13</c:v>
                </c:pt>
                <c:pt idx="6">
                  <c:v>45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495131367964671"/>
          <c:y val="0.24699517547590705"/>
          <c:w val="0.35095667649052403"/>
          <c:h val="0.6903830522483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4418197725285"/>
          <c:y val="7.4548702245552642E-2"/>
          <c:w val="0.74757088195243326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'1'!$L$1</c:f>
              <c:strCache>
                <c:ptCount val="1"/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7-4722-B301-9B9DD8E44F0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7-4722-B301-9B9DD8E44F0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27-4722-B301-9B9DD8E44F0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27-4722-B301-9B9DD8E44F0A}"/>
              </c:ext>
            </c:extLst>
          </c:dPt>
          <c:dLbls>
            <c:dLbl>
              <c:idx val="0"/>
              <c:layout>
                <c:manualLayout>
                  <c:x val="-1.4939212188449836E-3"/>
                  <c:y val="-0.1327112493519958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27-4722-B301-9B9DD8E44F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104770043305166E-3"/>
                  <c:y val="-0.1575946086054950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27-4722-B301-9B9DD8E44F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44945097833934E-3"/>
                  <c:y val="-0.18869880767236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27-4722-B301-9B9DD8E44F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146649950074501E-4"/>
                  <c:y val="-0.3288137750726828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27-4722-B301-9B9DD8E44F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'1'!$K$2:$K$5</c:f>
              <c:strCache>
                <c:ptCount val="4"/>
                <c:pt idx="0">
                  <c:v> Low</c:v>
                </c:pt>
                <c:pt idx="1">
                  <c:v>Medium</c:v>
                </c:pt>
                <c:pt idx="2">
                  <c:v>High</c:v>
                </c:pt>
                <c:pt idx="3">
                  <c:v>Projections</c:v>
                </c:pt>
              </c:strCache>
            </c:strRef>
          </c:cat>
          <c:val>
            <c:numRef>
              <c:f>'1'!$L$2:$L$5</c:f>
              <c:numCache>
                <c:formatCode>"$"#,##0</c:formatCode>
                <c:ptCount val="4"/>
                <c:pt idx="0">
                  <c:v>33609084.689999998</c:v>
                </c:pt>
                <c:pt idx="1">
                  <c:v>35554266.609999999</c:v>
                </c:pt>
                <c:pt idx="2">
                  <c:v>37815213.090000004</c:v>
                </c:pt>
                <c:pt idx="3">
                  <c:v>38648351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27-4722-B301-9B9DD8E44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577223680"/>
        <c:axId val="38636352"/>
      </c:barChart>
      <c:catAx>
        <c:axId val="577223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8636352"/>
        <c:crosses val="autoZero"/>
        <c:auto val="1"/>
        <c:lblAlgn val="ctr"/>
        <c:lblOffset val="100"/>
        <c:noMultiLvlLbl val="0"/>
      </c:catAx>
      <c:valAx>
        <c:axId val="38636352"/>
        <c:scaling>
          <c:orientation val="minMax"/>
          <c:max val="42000000"/>
          <c:min val="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722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11523756842944E-2"/>
          <c:y val="0.27350412905703858"/>
          <c:w val="0.90567631455167774"/>
          <c:h val="0.569848025094424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Aged Out / Not Submitted / Turned Down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Sheet2!$E$2:$P$2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Sheet2!$E$4:$P$4</c:f>
              <c:numCache>
                <c:formatCode>General</c:formatCode>
                <c:ptCount val="9"/>
                <c:pt idx="0">
                  <c:v>21</c:v>
                </c:pt>
                <c:pt idx="1">
                  <c:v>26</c:v>
                </c:pt>
                <c:pt idx="2">
                  <c:v>40</c:v>
                </c:pt>
                <c:pt idx="3">
                  <c:v>28</c:v>
                </c:pt>
                <c:pt idx="4">
                  <c:v>21</c:v>
                </c:pt>
                <c:pt idx="5">
                  <c:v>27</c:v>
                </c:pt>
                <c:pt idx="6">
                  <c:v>19</c:v>
                </c:pt>
                <c:pt idx="7">
                  <c:v>24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C-4B96-8DE3-670246E7C9E2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Revised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Sheet2!$E$2:$P$2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Sheet2!$E$5:$P$5</c:f>
              <c:numCache>
                <c:formatCode>General</c:formatCode>
                <c:ptCount val="9"/>
                <c:pt idx="0">
                  <c:v>14</c:v>
                </c:pt>
                <c:pt idx="1">
                  <c:v>24</c:v>
                </c:pt>
                <c:pt idx="2">
                  <c:v>30</c:v>
                </c:pt>
                <c:pt idx="3">
                  <c:v>22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9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C-4B96-8DE3-670246E7C9E2}"/>
            </c:ext>
          </c:extLst>
        </c:ser>
        <c:ser>
          <c:idx val="2"/>
          <c:order val="2"/>
          <c:tx>
            <c:strRef>
              <c:f>Sheet2!$A$6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Sheet2!$E$2:$P$2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Sheet2!$E$6:$P$6</c:f>
              <c:numCache>
                <c:formatCode>General</c:formatCode>
                <c:ptCount val="9"/>
                <c:pt idx="0">
                  <c:v>54</c:v>
                </c:pt>
                <c:pt idx="1">
                  <c:v>46</c:v>
                </c:pt>
                <c:pt idx="2">
                  <c:v>37</c:v>
                </c:pt>
                <c:pt idx="3">
                  <c:v>62</c:v>
                </c:pt>
                <c:pt idx="4">
                  <c:v>37</c:v>
                </c:pt>
                <c:pt idx="5">
                  <c:v>47</c:v>
                </c:pt>
                <c:pt idx="6">
                  <c:v>47</c:v>
                </c:pt>
                <c:pt idx="7">
                  <c:v>36</c:v>
                </c:pt>
                <c:pt idx="8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5C-4B96-8DE3-670246E7C9E2}"/>
            </c:ext>
          </c:extLst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Sheet2!$E$2:$P$2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Sheet2!$E$7:$P$7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5C-4B96-8DE3-670246E7C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253376"/>
        <c:axId val="41369600"/>
      </c:barChart>
      <c:catAx>
        <c:axId val="412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369600"/>
        <c:crosses val="autoZero"/>
        <c:auto val="1"/>
        <c:lblAlgn val="ctr"/>
        <c:lblOffset val="100"/>
        <c:noMultiLvlLbl val="0"/>
      </c:catAx>
      <c:valAx>
        <c:axId val="41369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253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7298793533161292E-2"/>
          <c:y val="0.92685990670380169"/>
          <c:w val="0.89867654778446815"/>
          <c:h val="5.3660443099634358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en-US" sz="2400" b="1" baseline="0">
                <a:solidFill>
                  <a:schemeClr val="accent3">
                    <a:lumMod val="50000"/>
                  </a:schemeClr>
                </a:solidFill>
                <a:effectLst/>
              </a:rPr>
              <a:t>Dollar Value (in Millions) of Formal Proposals by Disposition</a:t>
            </a:r>
            <a:endParaRPr lang="en-US" sz="2400" baseline="0">
              <a:solidFill>
                <a:schemeClr val="accent3">
                  <a:lumMod val="5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16722725534921"/>
          <c:y val="0.23463669015057328"/>
          <c:w val="0.81410895952582496"/>
          <c:h val="0.60444628631947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Aged Out / Not Submitted / Rejected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Sheet2!$E$13:$P$13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Sheet2!$E$15:$P$15</c:f>
              <c:numCache>
                <c:formatCode>"$"#,##0.00</c:formatCode>
                <c:ptCount val="9"/>
                <c:pt idx="0">
                  <c:v>26.46</c:v>
                </c:pt>
                <c:pt idx="1">
                  <c:v>51.65</c:v>
                </c:pt>
                <c:pt idx="2">
                  <c:v>45.339999999999996</c:v>
                </c:pt>
                <c:pt idx="3">
                  <c:v>31.26</c:v>
                </c:pt>
                <c:pt idx="4">
                  <c:v>19.600000000000001</c:v>
                </c:pt>
                <c:pt idx="5">
                  <c:v>25.03</c:v>
                </c:pt>
                <c:pt idx="6">
                  <c:v>17.25</c:v>
                </c:pt>
                <c:pt idx="7">
                  <c:v>16.329999999999998</c:v>
                </c:pt>
                <c:pt idx="8">
                  <c:v>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3A-4A36-B86E-1CD91A225222}"/>
            </c:ext>
          </c:extLst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Revised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Sheet2!$E$13:$P$13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Sheet2!$E$16:$P$16</c:f>
              <c:numCache>
                <c:formatCode>"$"#,##0.00</c:formatCode>
                <c:ptCount val="9"/>
                <c:pt idx="0">
                  <c:v>9.9599999999999991</c:v>
                </c:pt>
                <c:pt idx="1">
                  <c:v>72.92</c:v>
                </c:pt>
                <c:pt idx="2">
                  <c:v>20.720000000000002</c:v>
                </c:pt>
                <c:pt idx="3">
                  <c:v>31.75</c:v>
                </c:pt>
                <c:pt idx="4">
                  <c:v>51.76</c:v>
                </c:pt>
                <c:pt idx="5">
                  <c:v>59.46</c:v>
                </c:pt>
                <c:pt idx="6">
                  <c:v>59.46</c:v>
                </c:pt>
                <c:pt idx="7">
                  <c:v>8.68</c:v>
                </c:pt>
                <c:pt idx="8">
                  <c:v>5.72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3A-4A36-B86E-1CD91A225222}"/>
            </c:ext>
          </c:extLst>
        </c:ser>
        <c:ser>
          <c:idx val="2"/>
          <c:order val="2"/>
          <c:tx>
            <c:strRef>
              <c:f>Sheet2!$A$17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Sheet2!$E$13:$P$13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Sheet2!$E$17:$P$17</c:f>
              <c:numCache>
                <c:formatCode>"$"#,##0.00</c:formatCode>
                <c:ptCount val="9"/>
                <c:pt idx="0">
                  <c:v>88.29</c:v>
                </c:pt>
                <c:pt idx="1">
                  <c:v>85.42</c:v>
                </c:pt>
                <c:pt idx="2">
                  <c:v>40.14</c:v>
                </c:pt>
                <c:pt idx="3">
                  <c:v>29.240000000000002</c:v>
                </c:pt>
                <c:pt idx="4">
                  <c:v>26.32</c:v>
                </c:pt>
                <c:pt idx="5">
                  <c:v>42.28</c:v>
                </c:pt>
                <c:pt idx="6">
                  <c:v>42.28</c:v>
                </c:pt>
                <c:pt idx="7">
                  <c:v>221.98</c:v>
                </c:pt>
                <c:pt idx="8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3A-4A36-B86E-1CD91A225222}"/>
            </c:ext>
          </c:extLst>
        </c:ser>
        <c:ser>
          <c:idx val="3"/>
          <c:order val="3"/>
          <c:tx>
            <c:strRef>
              <c:f>Sheet2!$A$18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Sheet2!$E$13:$P$13</c:f>
              <c:strCache>
                <c:ptCount val="9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</c:strCache>
            </c:strRef>
          </c:cat>
          <c:val>
            <c:numRef>
              <c:f>Sheet2!$E$18:$P$18</c:f>
              <c:numCache>
                <c:formatCode>"$"#,##0.00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1.05</c:v>
                </c:pt>
                <c:pt idx="8">
                  <c:v>32.74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3A-4A36-B86E-1CD91A225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44804352"/>
        <c:axId val="41371904"/>
      </c:barChart>
      <c:catAx>
        <c:axId val="5448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371904"/>
        <c:crosses val="autoZero"/>
        <c:auto val="1"/>
        <c:lblAlgn val="ctr"/>
        <c:lblOffset val="100"/>
        <c:noMultiLvlLbl val="0"/>
      </c:catAx>
      <c:valAx>
        <c:axId val="41371904"/>
        <c:scaling>
          <c:orientation val="minMax"/>
        </c:scaling>
        <c:delete val="0"/>
        <c:axPos val="l"/>
        <c:majorGridlines/>
        <c:numFmt formatCode="&quot;$&quot;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480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493923734164978E-2"/>
          <c:y val="0.92094971681171445"/>
          <c:w val="0.8542651562989978"/>
          <c:h val="5.6124234470691148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0.7991</cdr:x>
      <cdr:y>0.16785</cdr:y>
    </cdr:from>
    <cdr:to>
      <cdr:x>0.97168</cdr:x>
      <cdr:y>0.3236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22427" y="673818"/>
          <a:ext cx="1494981" cy="625246"/>
        </a:xfrm>
        <a:prstGeom xmlns:a="http://schemas.openxmlformats.org/drawingml/2006/main" prst="rect">
          <a:avLst/>
        </a:prstGeom>
        <a:solidFill xmlns:a="http://schemas.openxmlformats.org/drawingml/2006/main">
          <a:srgbClr val="64BC68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Field Iwers</a:t>
          </a:r>
        </a:p>
      </cdr:txBody>
    </cdr:sp>
  </cdr:relSizeAnchor>
  <cdr:relSizeAnchor xmlns:cdr="http://schemas.openxmlformats.org/drawingml/2006/chartDrawing">
    <cdr:from>
      <cdr:x>0.80166</cdr:x>
      <cdr:y>0.45096</cdr:y>
    </cdr:from>
    <cdr:to>
      <cdr:x>0.97004</cdr:x>
      <cdr:y>0.61261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44566" y="1810342"/>
          <a:ext cx="1458599" cy="648929"/>
        </a:xfrm>
        <a:prstGeom xmlns:a="http://schemas.openxmlformats.org/drawingml/2006/main" prst="rect">
          <a:avLst/>
        </a:prstGeom>
        <a:solidFill xmlns:a="http://schemas.openxmlformats.org/drawingml/2006/main">
          <a:srgbClr val="EE932E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SSL </a:t>
          </a:r>
          <a:r>
            <a:rPr lang="en-US" sz="2000" b="1" dirty="0" err="1" smtClean="0">
              <a:solidFill>
                <a:schemeClr val="bg1"/>
              </a:solidFill>
            </a:rPr>
            <a:t>Iwers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0.21138</cdr:x>
      <cdr:y>0.51369</cdr:y>
    </cdr:from>
    <cdr:to>
      <cdr:x>0.69019</cdr:x>
      <cdr:y>0.60434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7552" y="2590789"/>
          <a:ext cx="5181635" cy="4571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Budgeted Volume</a:t>
          </a:r>
        </a:p>
        <a:p xmlns:a="http://schemas.openxmlformats.org/drawingml/2006/main">
          <a:pPr algn="ctr"/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0.07161</cdr:x>
      <cdr:y>0.02439</cdr:y>
    </cdr:from>
    <cdr:to>
      <cdr:x>0.959</cdr:x>
      <cdr:y>0.20935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812" y="95251"/>
          <a:ext cx="5016500" cy="72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0.04994</cdr:x>
      <cdr:y>0.01637</cdr:y>
    </cdr:from>
    <cdr:to>
      <cdr:x>0.94436</cdr:x>
      <cdr:y>0.24405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23" y="75777"/>
          <a:ext cx="7369063" cy="10537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# of Formal Proposals by Disposition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0.02857</cdr:x>
      <cdr:y>0.01644</cdr:y>
    </cdr:from>
    <cdr:to>
      <cdr:x>0.98095</cdr:x>
      <cdr:y>0.02697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271" y="71405"/>
          <a:ext cx="5542637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800"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96CBC9CE-155F-4761-9F53-D77F6047F42E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5715EDB-203C-4D3A-9FE3-8CFEFAC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6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volume == very good news</a:t>
            </a:r>
          </a:p>
          <a:p>
            <a:r>
              <a:rPr lang="en-US" dirty="0" smtClean="0"/>
              <a:t>Not the only way to look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r>
              <a:rPr lang="en-US" baseline="0" dirty="0" smtClean="0"/>
              <a:t> – will talk a bit more about the detail on our financial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3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3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3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9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4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CFB-997E-41F8-B5C8-79FAC26553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8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CFB-997E-41F8-B5C8-79FAC26553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7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9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6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3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9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5EDB-203C-4D3A-9FE3-8CFEFAC32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8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6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7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1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50CBB2-3089-4A5A-83FC-40D8A2D6B65F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9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5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7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6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6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8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5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5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6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20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50CBB2-3089-4A5A-83FC-40D8A2D6B65F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91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7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6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589C1-0DBF-4C76-84BC-6CE16571E298}" type="datetimeFigureOut">
              <a:rPr lang="en-US" smtClean="0"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50CBB2-3089-4A5A-83FC-40D8A2D6B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589C1-0DBF-4C76-84BC-6CE16571E298}" type="datetimeFigureOut">
              <a:rPr lang="en-US" smtClean="0"/>
              <a:pPr/>
              <a:t>09/25/2018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50CBB2-3089-4A5A-83FC-40D8A2D6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0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</a:rPr>
              <a:t>SRO Business Meeting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September 25, 2018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27" y="57666"/>
            <a:ext cx="3305754" cy="2203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" y="5271796"/>
            <a:ext cx="2291030" cy="10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End of Year (FY18) Report … about Ready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715" y="1737360"/>
            <a:ext cx="7677581" cy="4268405"/>
          </a:xfrm>
          <a:prstGeom prst="rect">
            <a:avLst/>
          </a:prstGeom>
          <a:solidFill>
            <a:schemeClr val="accent1">
              <a:lumMod val="50000"/>
              <a:alpha val="96000"/>
            </a:schemeClr>
          </a:solidFill>
          <a:ln w="44450">
            <a:solidFill>
              <a:schemeClr val="accent3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599" y="2715294"/>
            <a:ext cx="4120510" cy="2603145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Look for this soon… </a:t>
            </a:r>
          </a:p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Details of key activities in SRO</a:t>
            </a:r>
          </a:p>
          <a:p>
            <a:pPr lvl="4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Great work! </a:t>
            </a: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20362612">
            <a:off x="5810980" y="4076529"/>
            <a:ext cx="1069013" cy="607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932E"/>
                </a:solidFill>
              </a:rPr>
              <a:t>FY18</a:t>
            </a:r>
          </a:p>
          <a:p>
            <a:pPr algn="ctr"/>
            <a:r>
              <a:rPr lang="en-US" sz="2000" b="1" dirty="0" smtClean="0">
                <a:solidFill>
                  <a:srgbClr val="EE932E"/>
                </a:solidFill>
              </a:rPr>
              <a:t>Soon…</a:t>
            </a:r>
            <a:endParaRPr lang="en-US" sz="2000" b="1" dirty="0">
              <a:solidFill>
                <a:srgbClr val="EE93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Last Year (FY18)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We had a very good year; sponsored projects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Volume (research $ through SRO) up</a:t>
            </a:r>
          </a:p>
          <a:p>
            <a:pPr lvl="4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Higher than we had anticipated …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Trend is strong/positive looking across the past several years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063130"/>
              </p:ext>
            </p:extLst>
          </p:nvPr>
        </p:nvGraphicFramePr>
        <p:xfrm>
          <a:off x="8583561" y="535232"/>
          <a:ext cx="3450497" cy="314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Left Arrow 7"/>
          <p:cNvSpPr/>
          <p:nvPr/>
        </p:nvSpPr>
        <p:spPr>
          <a:xfrm rot="10800000" flipV="1">
            <a:off x="7855973" y="923893"/>
            <a:ext cx="989025" cy="658979"/>
          </a:xfrm>
          <a:prstGeom prst="leftArrow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22216"/>
              </p:ext>
            </p:extLst>
          </p:nvPr>
        </p:nvGraphicFramePr>
        <p:xfrm>
          <a:off x="222208" y="309717"/>
          <a:ext cx="11729885" cy="52379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0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1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3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33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78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Actuals 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97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653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Indirect</a:t>
                      </a:r>
                      <a:r>
                        <a:rPr lang="en-US" sz="2800" b="1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>
                          <a:effectLst/>
                        </a:rPr>
                        <a:t>Costs and Fees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7,586,152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  7,770,512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10,162,839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        11,828,396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11,665,774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53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Direct Costs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22,531,833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19,967,223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26,113,322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31,429,950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30,836,733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653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Total Sponsored Costs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  30,117,985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    27,737,734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    36,276,161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 smtClean="0">
                          <a:effectLst/>
                        </a:rPr>
                        <a:t>43,258,346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42,502,506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800" u="none" strike="noStrike" dirty="0" smtClean="0">
                          <a:effectLst/>
                        </a:rPr>
                        <a:t> Effective </a:t>
                      </a:r>
                      <a:r>
                        <a:rPr lang="en-US" sz="2800" u="none" strike="noStrike" dirty="0">
                          <a:effectLst/>
                        </a:rPr>
                        <a:t>Rate </a:t>
                      </a:r>
                      <a:r>
                        <a:rPr lang="en-US" sz="2800" u="none" strike="noStrike" dirty="0" smtClean="0">
                          <a:effectLst/>
                        </a:rPr>
                        <a:t>(IDC)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33.7%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38.9%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38.9%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37.6%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</a:rPr>
                        <a:t>37.8%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828">
                <a:tc>
                  <a:txBody>
                    <a:bodyPr/>
                    <a:lstStyle/>
                    <a:p>
                      <a:pPr lvl="0"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9045677" y="3706761"/>
            <a:ext cx="2300749" cy="61943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Super Big…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423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Right Now  = Very Good Mix of Projects 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3976" y="1689605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Keeping our interviewers employed!</a:t>
            </a: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26558"/>
              </p:ext>
            </p:extLst>
          </p:nvPr>
        </p:nvGraphicFramePr>
        <p:xfrm>
          <a:off x="2870502" y="2211052"/>
          <a:ext cx="8662737" cy="401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10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Current Year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FY19)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799" y="1866586"/>
            <a:ext cx="11327362" cy="3904949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>
              <a:lnSpc>
                <a:spcPct val="100000"/>
              </a:lnSpc>
              <a:buClr>
                <a:srgbClr val="008000"/>
              </a:buClr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Developmental projects, and related initiatives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4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Significant increase; more diverse</a:t>
            </a:r>
          </a:p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Single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and mixed modes*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sponsored projects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Challenges for project complexities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Adopting to new software platforms while in production</a:t>
            </a:r>
          </a:p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SRO Staffing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snapshot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01521"/>
              </p:ext>
            </p:extLst>
          </p:nvPr>
        </p:nvGraphicFramePr>
        <p:xfrm>
          <a:off x="7905135" y="0"/>
          <a:ext cx="4099490" cy="245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294"/>
                <a:gridCol w="1603542"/>
                <a:gridCol w="1575654"/>
              </a:tblGrid>
              <a:tr h="33108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FY 19 - Sponsored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Costs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Base 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2000" u="none" strike="noStrike" dirty="0" smtClean="0">
                          <a:effectLst/>
                        </a:rPr>
                        <a:t>Estimate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Upper Estimate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Direct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25,633,532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27,087,703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Indirect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9,920,734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10,727,510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33,554,267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37,815,213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IDC%</a:t>
                      </a:r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38.70%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39.60%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Shape 236"/>
          <p:cNvSpPr txBox="1">
            <a:spLocks/>
          </p:cNvSpPr>
          <p:nvPr/>
        </p:nvSpPr>
        <p:spPr>
          <a:xfrm>
            <a:off x="433150" y="254019"/>
            <a:ext cx="10923373" cy="6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SRO </a:t>
            </a:r>
            <a:r>
              <a:rPr lang="en-US" sz="4800" b="1" dirty="0" smtClean="0">
                <a:solidFill>
                  <a:srgbClr val="008000"/>
                </a:solidFill>
                <a:latin typeface="+mj-lt"/>
              </a:rPr>
              <a:t>Staffing and Hiring</a:t>
            </a:r>
            <a:endParaRPr lang="en-US" sz="4800" b="1" dirty="0">
              <a:solidFill>
                <a:srgbClr val="008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620884"/>
              </p:ext>
            </p:extLst>
          </p:nvPr>
        </p:nvGraphicFramePr>
        <p:xfrm>
          <a:off x="1060001" y="711446"/>
          <a:ext cx="9871548" cy="574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32470" y="1006520"/>
            <a:ext cx="3048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EE932E"/>
                </a:solidFill>
              </a:rPr>
              <a:t>Postings Active ~ 7 additional SRO Staff Positions</a:t>
            </a:r>
            <a:endParaRPr lang="en-US" b="1">
              <a:solidFill>
                <a:srgbClr val="EE932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783097" y="2395835"/>
            <a:ext cx="1022555" cy="9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815484" y="2389239"/>
            <a:ext cx="0" cy="3460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176387" y="5860026"/>
            <a:ext cx="629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15484" y="4119716"/>
            <a:ext cx="324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110452" y="1652851"/>
            <a:ext cx="19664" cy="24668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286603"/>
            <a:ext cx="11528384" cy="1450757"/>
          </a:xfrm>
        </p:spPr>
        <p:txBody>
          <a:bodyPr/>
          <a:lstStyle/>
          <a:p>
            <a:r>
              <a:rPr lang="en-US" b="1" smtClean="0">
                <a:solidFill>
                  <a:srgbClr val="008000"/>
                </a:solidFill>
              </a:rPr>
              <a:t>Looking Ahead – Processes, Projects and People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Change  ~ nature of our work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Adapt to new processes related to data collection strategies 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Exciting upcoming launches for (new) projects</a:t>
            </a:r>
          </a:p>
          <a:p>
            <a:pPr lvl="3">
              <a:lnSpc>
                <a:spcPct val="100000"/>
              </a:lnSpc>
              <a:buClr>
                <a:srgbClr val="008000"/>
              </a:buClr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SRO Leadership -- New Director and Associate Director</a:t>
            </a:r>
          </a:p>
          <a:p>
            <a:pPr marL="566928" lvl="3" indent="0">
              <a:lnSpc>
                <a:spcPct val="100000"/>
              </a:lnSpc>
              <a:buClr>
                <a:srgbClr val="008000"/>
              </a:buClr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3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8000"/>
                </a:solidFill>
              </a:rPr>
              <a:t>Questions/Comments  …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>
              <a:lnSpc>
                <a:spcPct val="100000"/>
              </a:lnSpc>
              <a:buClr>
                <a:srgbClr val="008000"/>
              </a:buClr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1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Guest Presentations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Getting to Know ICPSR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: Linda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Detterman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&amp; Jared Lyle</a:t>
            </a: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Data Visualization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: Justin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Joque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University of Michigan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Library</a:t>
            </a:r>
            <a:endParaRPr lang="en-US" sz="2400" dirty="0" smtClean="0"/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7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96" y="1287624"/>
            <a:ext cx="10058400" cy="178718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</a:rPr>
              <a:t>Break Time!</a:t>
            </a:r>
            <a:endParaRPr lang="en-US" sz="72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424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82" y="1771752"/>
            <a:ext cx="3200400" cy="128386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SRO Business Meeting Schedule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02" y="1193662"/>
            <a:ext cx="6913606" cy="24400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12:30-1pm</a:t>
            </a:r>
            <a:endParaRPr lang="en-US" sz="3200" b="1" dirty="0">
              <a:solidFill>
                <a:srgbClr val="008000"/>
              </a:solidFill>
            </a:endParaRPr>
          </a:p>
          <a:p>
            <a:pPr lvl="1"/>
            <a:r>
              <a:rPr lang="en-US" sz="3200" dirty="0" smtClean="0"/>
              <a:t>Lunch by </a:t>
            </a:r>
            <a:r>
              <a:rPr lang="en-US" sz="3200" dirty="0" err="1" smtClean="0"/>
              <a:t>Zingermans</a:t>
            </a:r>
            <a:r>
              <a:rPr lang="en-US" sz="3200" dirty="0" smtClean="0"/>
              <a:t>. Please enjoy!</a:t>
            </a: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008000"/>
                </a:solidFill>
              </a:rPr>
              <a:t>1-4pm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Business Meeting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07026"/>
            <a:ext cx="316409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New Staff Introductions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SRO Financial Report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SRO All Staff</a:t>
            </a:r>
          </a:p>
          <a:p>
            <a:pPr marL="0" indent="0" algn="ctr">
              <a:buNone/>
            </a:pPr>
            <a:r>
              <a:rPr lang="en-US" sz="6000" b="1" dirty="0" smtClean="0"/>
              <a:t>Financials</a:t>
            </a:r>
          </a:p>
          <a:p>
            <a:pPr marL="0" indent="0" algn="ctr">
              <a:buNone/>
            </a:pPr>
            <a:r>
              <a:rPr lang="en-US" sz="6000" b="1" dirty="0" smtClean="0"/>
              <a:t>September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2463"/>
            <a:ext cx="2414726" cy="10994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0606" y="438539"/>
            <a:ext cx="11568171" cy="125963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 smtClean="0">
                <a:solidFill>
                  <a:schemeClr val="accent3">
                    <a:lumMod val="50000"/>
                  </a:schemeClr>
                </a:solidFill>
              </a:rPr>
              <a:t>FY18 - How Did We Do?</a:t>
            </a:r>
            <a:r>
              <a:rPr lang="en-US" sz="4900" b="1" dirty="0" smtClean="0">
                <a:solidFill>
                  <a:srgbClr val="008000"/>
                </a:solidFill>
              </a:rPr>
              <a:t/>
            </a:r>
            <a:br>
              <a:rPr lang="en-US" sz="4900" b="1" dirty="0" smtClean="0">
                <a:solidFill>
                  <a:srgbClr val="008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02" y="1094869"/>
            <a:ext cx="109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6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86580"/>
            <a:ext cx="10972800" cy="80803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FY19 -Our Current Outlook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979100"/>
              </p:ext>
            </p:extLst>
          </p:nvPr>
        </p:nvGraphicFramePr>
        <p:xfrm>
          <a:off x="455613" y="1447801"/>
          <a:ext cx="10821988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6400" y="762000"/>
            <a:ext cx="112776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 smtClean="0">
                <a:solidFill>
                  <a:schemeClr val="accent3">
                    <a:lumMod val="50000"/>
                  </a:schemeClr>
                </a:solidFill>
              </a:rPr>
              <a:t>Volumes Trending Over Time</a:t>
            </a:r>
            <a:br>
              <a:rPr lang="en-US" sz="5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491393"/>
            <a:ext cx="8350898" cy="4793424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5595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8" y="1508554"/>
            <a:ext cx="7697755" cy="4755292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5860" y="457200"/>
            <a:ext cx="11269099" cy="12141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 smtClean="0">
                <a:solidFill>
                  <a:schemeClr val="accent3">
                    <a:lumMod val="50000"/>
                  </a:schemeClr>
                </a:solidFill>
              </a:rPr>
              <a:t>Direct and Indirect Revenues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8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352" y="137240"/>
            <a:ext cx="10988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Revenues Compared to </a:t>
            </a:r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Regular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Staff Salary Costs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86" y="1716231"/>
            <a:ext cx="8220231" cy="456783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39638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3495"/>
            <a:ext cx="1819469" cy="828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6073" y="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008000"/>
                </a:solidFill>
              </a:rPr>
              <a:t>Questions</a:t>
            </a:r>
            <a:r>
              <a:rPr lang="en-US" sz="6000" b="1" dirty="0" smtClean="0">
                <a:solidFill>
                  <a:srgbClr val="008000"/>
                </a:solidFill>
              </a:rPr>
              <a:t>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7" y="877227"/>
            <a:ext cx="5830073" cy="54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SRO Projects on the Horizon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8" y="1615851"/>
            <a:ext cx="3200400" cy="128386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SRO </a:t>
            </a:r>
            <a:br>
              <a:rPr lang="en-US" sz="4800" b="1" dirty="0" smtClean="0"/>
            </a:br>
            <a:r>
              <a:rPr lang="en-US" sz="4800" b="1" dirty="0" smtClean="0"/>
              <a:t>Business Meeting </a:t>
            </a:r>
            <a:br>
              <a:rPr lang="en-US" sz="4800" b="1" dirty="0" smtClean="0"/>
            </a:br>
            <a:r>
              <a:rPr lang="en-US" sz="4800" b="1" dirty="0" smtClean="0"/>
              <a:t>Agenda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395" y="1025486"/>
            <a:ext cx="7431841" cy="4922732"/>
          </a:xfrm>
          <a:ln w="31750">
            <a:solidFill>
              <a:schemeClr val="accent3">
                <a:lumMod val="75000"/>
                <a:alpha val="97000"/>
              </a:schemeClr>
            </a:solidFill>
          </a:ln>
        </p:spPr>
        <p:txBody>
          <a:bodyPr>
            <a:noAutofit/>
          </a:bodyPr>
          <a:lstStyle/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en-US" sz="2400" dirty="0" smtClean="0"/>
              <a:t>Welcome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Report from our Director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Guest Presentation</a:t>
            </a: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ICPSR: Linda </a:t>
            </a:r>
            <a:r>
              <a:rPr lang="en-US" sz="2400" dirty="0" err="1" smtClean="0"/>
              <a:t>Detterman</a:t>
            </a:r>
            <a:r>
              <a:rPr lang="en-US" sz="2400" dirty="0" smtClean="0"/>
              <a:t> &amp; Jared Lyle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Keynote Address: </a:t>
            </a:r>
            <a:r>
              <a:rPr lang="en-US" sz="2400" dirty="0"/>
              <a:t>Data Visualization</a:t>
            </a:r>
            <a:endParaRPr lang="en-US" sz="2400" dirty="0" smtClean="0"/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University of Michigan Library Services: Justin </a:t>
            </a:r>
            <a:r>
              <a:rPr lang="en-US" sz="2400" dirty="0" err="1" smtClean="0"/>
              <a:t>Joque</a:t>
            </a:r>
            <a:endParaRPr lang="en-US" sz="2400" dirty="0" smtClean="0"/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i="1" dirty="0"/>
              <a:t> </a:t>
            </a:r>
            <a:r>
              <a:rPr lang="en-US" sz="2400" i="1" dirty="0" smtClean="0"/>
              <a:t>Break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New Staff Introductions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SRO Financial Report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SRO Projects on the Horizon</a:t>
            </a:r>
          </a:p>
          <a:p>
            <a:pPr marL="749808" lvl="1" indent="-457200">
              <a:lnSpc>
                <a:spcPct val="10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Closing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07026"/>
            <a:ext cx="316409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92" y="139959"/>
            <a:ext cx="10213288" cy="1597403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SRO Projects on the Horizon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013685"/>
            <a:ext cx="10058400" cy="402336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Some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proposal data from FY2018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So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far in FY2019…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Newly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funded/upcoming projects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Interesting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pending proposals</a:t>
            </a:r>
          </a:p>
        </p:txBody>
      </p:sp>
    </p:spTree>
    <p:extLst>
      <p:ext uri="{BB962C8B-B14F-4D97-AF65-F5344CB8AC3E}">
        <p14:creationId xmlns:p14="http://schemas.microsoft.com/office/powerpoint/2010/main" val="4305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Review of Proposal Group Activity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20638"/>
              </p:ext>
            </p:extLst>
          </p:nvPr>
        </p:nvGraphicFramePr>
        <p:xfrm>
          <a:off x="1529699" y="1587772"/>
          <a:ext cx="9303578" cy="462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0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1"/>
            <a:ext cx="8125408" cy="1450757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accent3">
                    <a:lumMod val="50000"/>
                  </a:schemeClr>
                </a:solidFill>
              </a:rPr>
              <a:t>Review of Proposal Group Activity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307325"/>
              </p:ext>
            </p:extLst>
          </p:nvPr>
        </p:nvGraphicFramePr>
        <p:xfrm>
          <a:off x="1119673" y="1175657"/>
          <a:ext cx="9610531" cy="51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12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5895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Review of Proposal Group Activity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2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So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far in FY2019 (just since July!)…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We have submitted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ballpark budgets</a:t>
            </a:r>
          </a:p>
          <a:p>
            <a:pPr lvl="2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Total value = $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14,680,510</a:t>
            </a:r>
          </a:p>
          <a:p>
            <a:pPr marL="384048" lvl="2" indent="0">
              <a:buClr>
                <a:srgbClr val="008000"/>
              </a:buClr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We have submitted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14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formal proposals</a:t>
            </a:r>
          </a:p>
          <a:p>
            <a:pPr lvl="2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Total value = $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4,611,530</a:t>
            </a:r>
          </a:p>
          <a:p>
            <a:pPr marL="384048" lvl="2" indent="0">
              <a:buClr>
                <a:srgbClr val="008000"/>
              </a:buClr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We have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13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different budgets in our current proposals list, and we continue to triage new requests and inquiries every week – many of which turn into new budgets</a:t>
            </a:r>
          </a:p>
        </p:txBody>
      </p:sp>
    </p:spTree>
    <p:extLst>
      <p:ext uri="{BB962C8B-B14F-4D97-AF65-F5344CB8AC3E}">
        <p14:creationId xmlns:p14="http://schemas.microsoft.com/office/powerpoint/2010/main" val="1187156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1296" y="189784"/>
            <a:ext cx="10295398" cy="35661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</a:rPr>
              <a:t>Newly Funded/Upcoming Projects</a:t>
            </a:r>
            <a:br>
              <a:rPr lang="en-US" sz="6000" b="1" dirty="0" smtClean="0">
                <a:solidFill>
                  <a:srgbClr val="008000"/>
                </a:solidFill>
              </a:rPr>
            </a:br>
            <a:endParaRPr lang="en-US" sz="6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9360"/>
            <a:ext cx="224961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5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Variation in Early Mathematics Instruction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Across Grades and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SRC’s new-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ish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program Youth Policy Lab (joint with Ford School)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NYC schools that participated in program designed to improve pre-K math skills in low-income kids (“High 5s”)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SRO staff will conduct classroom observations in 10 High 5s schools and 10 control schools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Standard observation assessment will be done in kindergarten and 3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grade classrooms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Fall 2018 and Spring 2019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chardou\AppData\Local\Microsoft\Windows\Temporary Internet Files\Content.IE5\11AZJPO2\7615529-math-ki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35" y="4663753"/>
            <a:ext cx="2299589" cy="15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1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98587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Americans’ Changing Lives (ACL)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Wave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3725"/>
            <a:ext cx="10058400" cy="438711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Official title: “Social Stress and Vulnerability to Environmental Toxicants: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Epigenomic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Pathways to Health Inequalities” !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Continuation of long-standing SRC panel; transition to new PI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Contact ~1450 surviving ACL panel members to complete 60-minute telephone interview (SSL)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Detailed collection of roster of children who have ever been in these ACL households, in preparation for a supplemental proposal and data collection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Consent to schedule in-home blood draw with phlebotomist, and follow-up with respondents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Data collection start in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pring 2019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446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Video Communication Technologies in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Survey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Purely methodological project, with leadership from SRC’s Survey Methods Program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Impact of human visual contact during survey interaction – live interviewer on video, recorded interviewer on video, or traditional web survey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~720 cases assigned across three conditions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Respondents first complete brief web screener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Data collection from SSL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Same interviewers conducting interviews will also be video recorded 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Opportunity to develop new technology for integrating video with surveys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Data collection start in Spring 2019</a:t>
            </a:r>
          </a:p>
        </p:txBody>
      </p:sp>
      <p:pic>
        <p:nvPicPr>
          <p:cNvPr id="3074" name="Picture 2" descr="C:\Users\schardou\AppData\Local\Microsoft\Windows\Temporary Internet Files\Content.IE5\B0JA1GHL\6222667634_e1ff98e819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4" y="4152865"/>
            <a:ext cx="1461796" cy="21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2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82548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Child Development Study (CDS)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23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CDS-2019 is the 5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wave of data collection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~3600 PSID families will be included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Components include interview with primary caregiver, child interview, child assessment, time diaries, saliva collection, administrative records consent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Additional funding to collect saliva samples from other household adults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Plan is to complete 100% of the households in-person…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SRO activity has started; data collection September 2019 – April 2020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Overlap with PSID Core-2019 and PSID TAS-2019…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27" y="68358"/>
            <a:ext cx="1618804" cy="160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9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9" y="165307"/>
            <a:ext cx="11569958" cy="145075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A More Efficient Web-based Approach to Collecting 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National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Family, Fertility, &amp; Reproductive Health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13" y="1995022"/>
            <a:ext cx="10058400" cy="432180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Another primarily methodological project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Is there a more cost effective way (self-administered) to collect high-quality data on studies like NSFG?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Large initial sample size split over 2 cohorts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Address-based national sample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Mailing with request to complete brief screener/prepaid incentive experiment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Eligible respondents invited to complete 3 survey modules, mail or web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Centralized telephone follow-up to non-responders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Comparison of actual survey data to NSFG public use files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Data collection starts September 2019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The ISR Mission &amp; the Survey Lifecycle</a:t>
            </a:r>
            <a:br>
              <a:rPr lang="en-US" b="1" dirty="0" smtClean="0">
                <a:solidFill>
                  <a:srgbClr val="008000"/>
                </a:solidFill>
              </a:rPr>
            </a:b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2315"/>
            <a:ext cx="2032000" cy="927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605" y="1920833"/>
            <a:ext cx="5471187" cy="348148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4" y="1920833"/>
            <a:ext cx="5303927" cy="35095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9041868" y="1651518"/>
            <a:ext cx="8825" cy="26931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50693" y="1651518"/>
            <a:ext cx="290131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952009" y="1651518"/>
            <a:ext cx="0" cy="39729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811347" y="5624493"/>
            <a:ext cx="5140662" cy="1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08126" y="4198776"/>
            <a:ext cx="3220" cy="1425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772817" y="3694922"/>
            <a:ext cx="2090056" cy="2332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5" y="-7728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And More That is Funded…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49" y="1845733"/>
            <a:ext cx="10720873" cy="4359123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Two </a:t>
            </a:r>
            <a:r>
              <a:rPr lang="en-US" sz="2800" dirty="0"/>
              <a:t>related India projects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India Data Innovations Center and India Human Development Survey III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Making </a:t>
            </a:r>
            <a:r>
              <a:rPr lang="en-US" sz="2800" dirty="0"/>
              <a:t>Ends Meet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CARE</a:t>
            </a:r>
            <a:endParaRPr lang="en-US" sz="2800" dirty="0"/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DoD-NCAA concussion study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World </a:t>
            </a:r>
            <a:r>
              <a:rPr lang="en-US" sz="2800" dirty="0"/>
              <a:t>Mental Health (WMH)</a:t>
            </a:r>
          </a:p>
          <a:p>
            <a:pPr lvl="1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Launch of new countries using new Blaise 5 version of CIDI</a:t>
            </a:r>
          </a:p>
          <a:p>
            <a:pPr lvl="2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Turkey, Norway, Qatar, Iran, Philippines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4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0528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Interesting New Proposals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Social Relations (reinterview of panel + recruitment of new cohort)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Generations and Gender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(U.S. component of cross-national survey)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Puerto Rico Panel Study of Migration Dynamics (replication of PSID)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Reproductive Health, Intimate Relationships, and College Completion (reinterview of RDSL/MSYW respondents)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Various Army STARRS and STARRS-LS extensions and supplements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Kazakhstan Survey Methods Workshop (capacity building)</a:t>
            </a:r>
          </a:p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8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65" y="2299062"/>
            <a:ext cx="8421189" cy="123356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</a:rPr>
              <a:t>Questions?</a:t>
            </a:r>
            <a:endParaRPr lang="en-US" sz="72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424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67" y="1510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Thank You!</a:t>
            </a:r>
            <a:endParaRPr lang="en-US" sz="66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1" y="1601758"/>
            <a:ext cx="10289058" cy="46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Today’s Theme: </a:t>
            </a:r>
            <a:r>
              <a:rPr lang="en-US" sz="4400" b="1" dirty="0" smtClean="0">
                <a:solidFill>
                  <a:srgbClr val="008000"/>
                </a:solidFill>
              </a:rPr>
              <a:t>Our Data in the World</a:t>
            </a:r>
            <a:br>
              <a:rPr lang="en-US" sz="4400" b="1" dirty="0" smtClean="0">
                <a:solidFill>
                  <a:srgbClr val="008000"/>
                </a:solidFill>
              </a:rPr>
            </a:br>
            <a:endParaRPr lang="en-US" sz="44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3818"/>
            <a:ext cx="2758054" cy="1259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7" y="1910719"/>
            <a:ext cx="3763577" cy="909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7" y="2930788"/>
            <a:ext cx="3681966" cy="616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7" y="3620659"/>
            <a:ext cx="3823942" cy="1154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5881" y="1910719"/>
            <a:ext cx="3551189" cy="38081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935" y="2433600"/>
            <a:ext cx="3272064" cy="23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Today’s Theme: </a:t>
            </a:r>
            <a:r>
              <a:rPr lang="en-US" sz="4400" b="1" dirty="0" smtClean="0">
                <a:solidFill>
                  <a:srgbClr val="008000"/>
                </a:solidFill>
              </a:rPr>
              <a:t>Our Data in the World</a:t>
            </a:r>
            <a:br>
              <a:rPr lang="en-US" sz="4400" b="1" dirty="0" smtClean="0">
                <a:solidFill>
                  <a:srgbClr val="008000"/>
                </a:solidFill>
              </a:rPr>
            </a:br>
            <a:endParaRPr lang="en-US" sz="44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2663"/>
            <a:ext cx="2500604" cy="1141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28" y="1785297"/>
            <a:ext cx="3900861" cy="635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028" y="2468485"/>
            <a:ext cx="2754252" cy="2906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93" y="1946539"/>
            <a:ext cx="2581650" cy="1043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73" y="3088433"/>
            <a:ext cx="2447602" cy="2134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907" y="3181739"/>
            <a:ext cx="2645508" cy="2911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8011" y="1946539"/>
            <a:ext cx="3647138" cy="40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Theme: </a:t>
            </a:r>
            <a:r>
              <a:rPr lang="en-US" b="1" dirty="0">
                <a:solidFill>
                  <a:srgbClr val="008000"/>
                </a:solidFill>
              </a:rPr>
              <a:t>Our Data in the </a:t>
            </a:r>
            <a:r>
              <a:rPr lang="en-US" b="1" dirty="0" smtClean="0">
                <a:solidFill>
                  <a:srgbClr val="008000"/>
                </a:solidFill>
              </a:rPr>
              <a:t>World</a:t>
            </a:r>
            <a:br>
              <a:rPr lang="en-US" b="1" dirty="0" smtClean="0">
                <a:solidFill>
                  <a:srgbClr val="008000"/>
                </a:solidFill>
              </a:rPr>
            </a:b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2315"/>
            <a:ext cx="2032000" cy="927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605" y="1920833"/>
            <a:ext cx="5471187" cy="348148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4" y="1862535"/>
            <a:ext cx="5437666" cy="359807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772817" y="3900196"/>
            <a:ext cx="2043403" cy="1679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15605" y="3097763"/>
            <a:ext cx="1428803" cy="653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9344" y="2522375"/>
            <a:ext cx="1428803" cy="653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98908" y="1986176"/>
            <a:ext cx="1428803" cy="653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Today’s Theme: </a:t>
            </a:r>
            <a:r>
              <a:rPr lang="en-US" sz="4000" b="1" dirty="0" smtClean="0">
                <a:solidFill>
                  <a:srgbClr val="008000"/>
                </a:solidFill>
              </a:rPr>
              <a:t>Our data in the world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3818"/>
            <a:ext cx="2758054" cy="1259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497" y="2846531"/>
            <a:ext cx="239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Data Collection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28" y="2992332"/>
            <a:ext cx="1347333" cy="268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5949" y="2846531"/>
            <a:ext cx="248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Data Processing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92" y="3008411"/>
            <a:ext cx="1591283" cy="268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5078" y="2864845"/>
            <a:ext cx="301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Data Dissemination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Report from our Director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726"/>
            <a:ext cx="2755631" cy="125588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646" y="2023902"/>
            <a:ext cx="11327362" cy="2753371"/>
          </a:xfrm>
          <a:prstGeom prst="rect">
            <a:avLst/>
          </a:prstGeom>
          <a:ln w="31750"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8398" lvl="2" indent="-514350">
              <a:lnSpc>
                <a:spcPct val="100000"/>
              </a:lnSpc>
              <a:buClr>
                <a:srgbClr val="008000"/>
              </a:buClr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Looking Back -- last year, sponsored projects +</a:t>
            </a:r>
          </a:p>
          <a:p>
            <a:pPr marL="898398" lvl="2" indent="-514350">
              <a:lnSpc>
                <a:spcPct val="100000"/>
              </a:lnSpc>
              <a:buClr>
                <a:srgbClr val="008000"/>
              </a:buClr>
              <a:buFont typeface="Calibri" pitchFamily="34" charset="0"/>
              <a:buAutoNum type="arabicPeriod"/>
            </a:pP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</a:rPr>
              <a:t>Looking at Today -- Sponsored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and developmental projects </a:t>
            </a:r>
          </a:p>
          <a:p>
            <a:pPr marL="898398" lvl="2" indent="-514350">
              <a:lnSpc>
                <a:spcPct val="100000"/>
              </a:lnSpc>
              <a:buClr>
                <a:srgbClr val="008000"/>
              </a:buClr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Looking Ahead </a:t>
            </a: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</a:rPr>
              <a:t>– Processes, Projects and People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98398" lvl="2" indent="-514350">
              <a:lnSpc>
                <a:spcPct val="100000"/>
              </a:lnSpc>
              <a:buClr>
                <a:srgbClr val="008000"/>
              </a:buClr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Questions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4048" lvl="2" indent="0">
              <a:lnSpc>
                <a:spcPct val="100000"/>
              </a:lnSpc>
              <a:buClr>
                <a:srgbClr val="008000"/>
              </a:buClr>
              <a:buFont typeface="Calibri" pitchFamily="34" charset="0"/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8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11457</TotalTime>
  <Words>1225</Words>
  <Application>Microsoft Office PowerPoint</Application>
  <PresentationFormat>Custom</PresentationFormat>
  <Paragraphs>276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Retrospect</vt:lpstr>
      <vt:lpstr>1_Retrospect</vt:lpstr>
      <vt:lpstr>2_Retrospect</vt:lpstr>
      <vt:lpstr>SRO Business Meeting September 25, 2018</vt:lpstr>
      <vt:lpstr>SRO Business Meeting Schedule</vt:lpstr>
      <vt:lpstr>SRO  Business Meeting  Agenda</vt:lpstr>
      <vt:lpstr>The ISR Mission &amp; the Survey Lifecycle </vt:lpstr>
      <vt:lpstr>Today’s Theme: Our Data in the World </vt:lpstr>
      <vt:lpstr>Today’s Theme: Our Data in the World </vt:lpstr>
      <vt:lpstr>Today’s Theme: Our Data in the World </vt:lpstr>
      <vt:lpstr>Today’s Theme: Our data in the world</vt:lpstr>
      <vt:lpstr>Report from our Director</vt:lpstr>
      <vt:lpstr>End of Year (FY18) Report … about Ready</vt:lpstr>
      <vt:lpstr>Last Year (FY18)</vt:lpstr>
      <vt:lpstr>PowerPoint Presentation</vt:lpstr>
      <vt:lpstr>Right Now  = Very Good Mix of Projects  </vt:lpstr>
      <vt:lpstr>Current Year (FY19)</vt:lpstr>
      <vt:lpstr>PowerPoint Presentation</vt:lpstr>
      <vt:lpstr>Looking Ahead – Processes, Projects and People</vt:lpstr>
      <vt:lpstr>Questions/Comments  … </vt:lpstr>
      <vt:lpstr>Guest Presentations</vt:lpstr>
      <vt:lpstr>Break Time!</vt:lpstr>
      <vt:lpstr>New Staff Introductions</vt:lpstr>
      <vt:lpstr>SRO Financial Report</vt:lpstr>
      <vt:lpstr>PowerPoint Presentation</vt:lpstr>
      <vt:lpstr>PowerPoint Presentation</vt:lpstr>
      <vt:lpstr>FY19 -Our Current Outlook</vt:lpstr>
      <vt:lpstr>PowerPoint Presentation</vt:lpstr>
      <vt:lpstr>PowerPoint Presentation</vt:lpstr>
      <vt:lpstr>PowerPoint Presentation</vt:lpstr>
      <vt:lpstr>PowerPoint Presentation</vt:lpstr>
      <vt:lpstr>SRO Projects on the Horizon</vt:lpstr>
      <vt:lpstr>SRO Projects on the Horizon</vt:lpstr>
      <vt:lpstr>Review of Proposal Group Activity </vt:lpstr>
      <vt:lpstr>Review of Proposal Group Activity </vt:lpstr>
      <vt:lpstr>Review of Proposal Group Activity </vt:lpstr>
      <vt:lpstr>Newly Funded/Upcoming Projects </vt:lpstr>
      <vt:lpstr>Variation in Early Mathematics Instruction Across Grades and Schools</vt:lpstr>
      <vt:lpstr>Americans’ Changing Lives (ACL) Wave 6</vt:lpstr>
      <vt:lpstr>Video Communication Technologies in  Survey Data Collection</vt:lpstr>
      <vt:lpstr>Child Development Study (CDS) </vt:lpstr>
      <vt:lpstr>A More Efficient Web-based Approach to Collecting  National Family, Fertility, &amp; Reproductive Health Data</vt:lpstr>
      <vt:lpstr>And More That is Funded…</vt:lpstr>
      <vt:lpstr>Interesting New Proposals</vt:lpstr>
      <vt:lpstr>Questions?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Guyer</dc:creator>
  <cp:lastModifiedBy>Administrator</cp:lastModifiedBy>
  <cp:revision>61</cp:revision>
  <cp:lastPrinted>2018-09-24T17:15:30Z</cp:lastPrinted>
  <dcterms:created xsi:type="dcterms:W3CDTF">2018-09-11T17:11:50Z</dcterms:created>
  <dcterms:modified xsi:type="dcterms:W3CDTF">2018-09-25T12:37:44Z</dcterms:modified>
</cp:coreProperties>
</file>